
<file path=[Content_Types].xml><?xml version="1.0" encoding="utf-8"?>
<Types xmlns="http://schemas.openxmlformats.org/package/2006/content-types">
  <Default ContentType="image/x-wmf" Extension="wmf"/>
  <Default ContentType="image/png" Extension="png"/>
  <Default ContentType="image/jpeg" Extension="jpeg"/>
  <Default ContentType="application/xml" Extension="xml"/>
  <Default ContentType="application/vnd.openxmlformats-package.relationships+xml" Extension="rels"/>
  <Default ContentType="application/vnd.openxmlformats-officedocument.oleObject" Extension="bin"/>
  <Override ContentType="application/vnd.openxmlformats-officedocument.presentationml.slide+xml" PartName="/ppt/slides/slide13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7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.xml"/>
  <Override ContentType="application/vnd.openxmlformats-officedocument.presentationml.slide+xml" PartName="/ppt/slides/slide1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1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2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87000"/>
  <p:notesSz cx="10287000" cy="1828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838967" y="674067"/>
            <a:ext cx="8566686" cy="8566686"/>
            <a:chOff x="0" y="0"/>
            <a:chExt cx="11422248" cy="11422248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id="9" name="Picture 7" hidden="0"/>
          <p:cNvPicPr>
            <a:picLocks noChangeAspect="1"/>
          </p:cNvPicPr>
          <p:nvPr isPhoto="0" userDrawn="0"/>
        </p:nvPicPr>
        <p:blipFill>
          <a:blip r:embed="rId2">
            <a:alphaModFix amt="30000"/>
          </a:blip>
          <a:stretch/>
        </p:blipFill>
        <p:spPr bwMode="auto">
          <a:xfrm rot="1398259">
            <a:off x="994248" y="3077541"/>
            <a:ext cx="1351028" cy="1063627"/>
          </a:xfrm>
          <a:prstGeom prst="rect">
            <a:avLst/>
          </a:prstGeom>
        </p:spPr>
      </p:pic>
      <p:pic>
        <p:nvPicPr>
          <p:cNvPr id="10" name="Picture 8" hidden="0"/>
          <p:cNvPicPr>
            <a:picLocks noChangeAspect="1"/>
          </p:cNvPicPr>
          <p:nvPr isPhoto="0" userDrawn="0"/>
        </p:nvPicPr>
        <p:blipFill>
          <a:blip r:embed="rId3">
            <a:alphaModFix amt="30000"/>
          </a:blip>
          <a:stretch/>
        </p:blipFill>
        <p:spPr bwMode="auto">
          <a:xfrm rot="-2866642" flipH="1">
            <a:off x="7287924" y="985538"/>
            <a:ext cx="1291543" cy="1016796"/>
          </a:xfrm>
          <a:prstGeom prst="rect">
            <a:avLst/>
          </a:prstGeom>
        </p:spPr>
      </p:pic>
      <p:pic>
        <p:nvPicPr>
          <p:cNvPr id="11" name="Picture 9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1117369" y="6113189"/>
            <a:ext cx="815228" cy="821200"/>
          </a:xfrm>
          <a:prstGeom prst="rect">
            <a:avLst/>
          </a:prstGeom>
        </p:spPr>
      </p:pic>
      <p:pic>
        <p:nvPicPr>
          <p:cNvPr id="12" name="Picture 10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2375680" y="396801"/>
            <a:ext cx="815228" cy="821200"/>
          </a:xfrm>
          <a:prstGeom prst="rect">
            <a:avLst/>
          </a:prstGeom>
        </p:spPr>
      </p:pic>
      <p:pic>
        <p:nvPicPr>
          <p:cNvPr id="13" name="Picture 15" hidden="0"/>
          <p:cNvPicPr>
            <a:picLocks noChangeAspect="1"/>
          </p:cNvPicPr>
          <p:nvPr isPhoto="0" userDrawn="0"/>
        </p:nvPicPr>
        <p:blipFill>
          <a:blip r:embed="rId5">
            <a:alphaModFix amt="30000"/>
          </a:blip>
          <a:stretch/>
        </p:blipFill>
        <p:spPr bwMode="auto">
          <a:xfrm rot="-1288588">
            <a:off x="7529370" y="3628886"/>
            <a:ext cx="1181173" cy="1561647"/>
          </a:xfrm>
          <a:prstGeom prst="rect">
            <a:avLst/>
          </a:prstGeom>
        </p:spPr>
      </p:pic>
      <p:pic>
        <p:nvPicPr>
          <p:cNvPr id="14" name="Picture 1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56474" y="1237745"/>
            <a:ext cx="8731671" cy="8229600"/>
          </a:xfrm>
          <a:prstGeom prst="rect">
            <a:avLst/>
          </a:prstGeom>
        </p:spPr>
      </p:pic>
      <p:pic>
        <p:nvPicPr>
          <p:cNvPr id="15" name="Picture 17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5564067" y="396801"/>
            <a:ext cx="1515208" cy="2144210"/>
          </a:xfrm>
          <a:prstGeom prst="rect">
            <a:avLst/>
          </a:prstGeom>
        </p:spPr>
      </p:pic>
      <p:grpSp>
        <p:nvGrpSpPr>
          <p:cNvPr id="16" name="Group 18" hidden="0"/>
          <p:cNvGrpSpPr/>
          <p:nvPr isPhoto="0" userDrawn="0"/>
        </p:nvGrpSpPr>
        <p:grpSpPr bwMode="auto">
          <a:xfrm>
            <a:off x="9888768" y="3105158"/>
            <a:ext cx="7621545" cy="2593400"/>
            <a:chOff x="0" y="0"/>
            <a:chExt cx="7621545" cy="2593400"/>
          </a:xfrm>
        </p:grpSpPr>
        <p:sp>
          <p:nvSpPr>
            <p:cNvPr id="17" name="TextBox 19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0"/>
              <a:ext cx="7103199" cy="8905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12"/>
                </a:lnSpc>
                <a:defRPr/>
              </a:pPr>
              <a:r>
                <a:rPr lang="en-US" sz="7000" b="1" spc="70">
                  <a:solidFill>
                    <a:schemeClr val="bg1"/>
                  </a:solidFill>
                  <a:latin typeface="Comic Sans MS"/>
                </a:rPr>
                <a:t>REALLY SKILLS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TextBox 2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517589" y="1259865"/>
              <a:ext cx="7103955" cy="13335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  <a:defRPr/>
              </a:pP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I </a:t>
              </a: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региональный </a:t>
              </a: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инклюзивный </a:t>
              </a: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профориентационный</a:t>
              </a: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3200" b="1" spc="35">
                  <a:solidFill>
                    <a:srgbClr val="FFFFFF"/>
                  </a:solidFill>
                  <a:latin typeface="Montserrat Bold"/>
                </a:rPr>
                <a:t>лагерь</a:t>
              </a:r>
              <a:endParaRPr b="1"/>
            </a:p>
          </p:txBody>
        </p:sp>
      </p:grpSp>
      <p:grpSp>
        <p:nvGrpSpPr>
          <p:cNvPr id="19" name="Group 12" hidden="0"/>
          <p:cNvGrpSpPr/>
          <p:nvPr isPhoto="0" userDrawn="0"/>
        </p:nvGrpSpPr>
        <p:grpSpPr bwMode="auto">
          <a:xfrm rot="0" flipH="0" flipV="0">
            <a:off x="18285115" y="9430332"/>
            <a:ext cx="267153" cy="267153"/>
            <a:chOff x="0" y="0"/>
            <a:chExt cx="6350000" cy="6350000"/>
          </a:xfrm>
        </p:grpSpPr>
        <p:sp>
          <p:nvSpPr>
            <p:cNvPr id="20" name="Freeform 13" hidden="0"/>
            <p:cNvSpPr/>
            <p:nvPr isPhoto="0" userDrawn="0"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21" name="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 flipH="1" flipV="0">
            <a:off x="14350847" y="685596"/>
            <a:ext cx="1029779" cy="134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show="1" showMasterPhAnim="0">
  <p:cSld name="">
    <p:bg>
      <p:bgPr shadeToTitle="0">
        <a:solidFill>
          <a:srgbClr val="4B39B5"/>
        </a:solidFill>
      </p:bgPr>
    </p:bg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hidden="0" id="4" name="Group 2"/>
          <p:cNvGrpSpPr/>
          <p:nvPr isPhoto="0" userDrawn="0"/>
        </p:nvGrpSpPr>
        <p:grpSpPr bwMode="auto">
          <a:xfrm>
            <a:off x="342684" y="674067"/>
            <a:ext cx="8566686" cy="8566686"/>
            <a:chOff x="0" y="0"/>
            <a:chExt cx="11422248" cy="11422248"/>
          </a:xfrm>
        </p:grpSpPr>
        <p:grpSp>
          <p:nvGrpSpPr>
            <p:cNvPr hidden="0" id="5" name="Group 3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hidden="0" id="6" name="Freeform 4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D85DF">
                  <a:alpha val="5882"/>
                </a:srgbClr>
              </a:solidFill>
            </p:spPr>
          </p:sp>
        </p:grpSp>
        <p:grpSp>
          <p:nvGrpSpPr>
            <p:cNvPr hidden="0" id="7" name="Group 5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hidden="0" id="8" name="Freeform 6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grpSp>
        <p:nvGrpSpPr>
          <p:cNvPr hidden="0" id="9" name="Group 7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hidden="0" id="10" name="Group 8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hidden="0" id="11" name="Freeform 9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hidden="0" id="12" name="TextBox 10"/>
            <p:cNvSpPr>
              <a:spLocks noAdjustHandles="0" noChangeArrowheads="0"/>
            </p:cNvSpPr>
            <p:nvPr isPhoto="0" userDrawn="0"/>
          </p:nvSpPr>
          <p:spPr bwMode="auto">
            <a:xfrm>
              <a:off x="0" y="38751"/>
              <a:ext cx="3088833" cy="237618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 algn="r">
                <a:lnSpc>
                  <a:spcPts val="1349"/>
                </a:lnSpc>
                <a:defRPr/>
              </a:pPr>
              <a:r>
                <a:rPr lang="en-US" spc="67" sz="1350">
                  <a:solidFill>
                    <a:srgbClr val="FFFFFF"/>
                  </a:solidFill>
                  <a:latin typeface="Montserrat Semi-Bold Bold"/>
                </a:rPr>
                <a:t>10</a:t>
              </a:r>
              <a:endParaRPr/>
            </a:p>
          </p:txBody>
        </p:sp>
      </p:grpSp>
      <p:sp>
        <p:nvSpPr>
          <p:cNvPr hidden="0" id="13" name="TextBox 11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pc="70" sz="140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pic>
        <p:nvPicPr>
          <p:cNvPr hidden="0" id="14" name="Picture 12"/>
          <p:cNvPicPr>
            <a:picLocks noChangeAspect="1"/>
          </p:cNvPicPr>
          <p:nvPr isPhoto="0" userDrawn="0"/>
        </p:nvPicPr>
        <p:blipFill>
          <a:blip r:embed="rId2"/>
          <a:srcRect b="51"/>
          <a:stretch/>
        </p:blipFill>
        <p:spPr bwMode="auto">
          <a:xfrm>
            <a:off x="1798564" y="1385433"/>
            <a:ext cx="6697664" cy="7797805"/>
          </a:xfrm>
          <a:prstGeom prst="rect">
            <a:avLst/>
          </a:prstGeom>
        </p:spPr>
      </p:pic>
      <p:grpSp>
        <p:nvGrpSpPr>
          <p:cNvPr hidden="0" id="15" name="Group 13"/>
          <p:cNvGrpSpPr/>
          <p:nvPr isPhoto="0" userDrawn="0"/>
        </p:nvGrpSpPr>
        <p:grpSpPr bwMode="auto">
          <a:xfrm>
            <a:off x="9411734" y="2514173"/>
            <a:ext cx="7996237" cy="4886476"/>
            <a:chOff x="0" y="0"/>
            <a:chExt cx="10661649" cy="6515301"/>
          </a:xfrm>
        </p:grpSpPr>
        <p:sp>
          <p:nvSpPr>
            <p:cNvPr hidden="0" id="16" name="TextBox 14"/>
            <p:cNvSpPr>
              <a:spLocks noAdjustHandles="0" noChangeArrowheads="0"/>
            </p:cNvSpPr>
            <p:nvPr isPhoto="0" userDrawn="0"/>
          </p:nvSpPr>
          <p:spPr bwMode="auto">
            <a:xfrm>
              <a:off x="0" y="-38100"/>
              <a:ext cx="10661649" cy="1309624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8000"/>
                </a:lnSpc>
                <a:defRPr/>
              </a:pPr>
              <a:r>
                <a:rPr b="1" lang="en-US" sz="6300">
                  <a:solidFill>
                    <a:srgbClr val="FFFFFF"/>
                  </a:solidFill>
                  <a:latin typeface="Comic Sans MS"/>
                </a:rPr>
                <a:t>ПРОЕКТИРОВЩИКИ</a:t>
              </a:r>
              <a:endParaRPr/>
            </a:p>
          </p:txBody>
        </p:sp>
        <p:sp>
          <p:nvSpPr>
            <p:cNvPr hidden="0" id="17" name="TextBox 15"/>
            <p:cNvSpPr>
              <a:spLocks noAdjustHandles="0" noChangeArrowheads="0"/>
            </p:cNvSpPr>
            <p:nvPr isPhoto="0" userDrawn="0"/>
          </p:nvSpPr>
          <p:spPr bwMode="auto">
            <a:xfrm>
              <a:off x="0" y="1333561"/>
              <a:ext cx="10661649" cy="5896694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5122"/>
                </a:lnSpc>
                <a:defRPr/>
              </a:pPr>
              <a:r>
                <a:rPr lang="en-US" spc="26" sz="2600">
                  <a:solidFill>
                    <a:srgbClr val="FFFFFF"/>
                  </a:solidFill>
                  <a:latin typeface="Montserrat"/>
                </a:rPr>
                <a:t>· Основы проектной деятельности</a:t>
              </a:r>
              <a:endParaRPr/>
            </a:p>
            <a:p>
              <a:pPr>
                <a:lnSpc>
                  <a:spcPts val="5122"/>
                </a:lnSpc>
                <a:defRPr/>
              </a:pPr>
              <a:r>
                <a:rPr lang="en-US" spc="11" sz="2600">
                  <a:solidFill>
                    <a:srgbClr val="FFFFFF"/>
                  </a:solidFill>
                  <a:latin typeface="Arimo"/>
                </a:rPr>
                <a:t>· Тайм-менеджмент</a:t>
              </a:r>
              <a:endParaRPr/>
            </a:p>
            <a:p>
              <a:pPr>
                <a:lnSpc>
                  <a:spcPts val="5122"/>
                </a:lnSpc>
                <a:defRPr/>
              </a:pPr>
              <a:r>
                <a:rPr lang="en-US" spc="11" sz="2600">
                  <a:solidFill>
                    <a:srgbClr val="FFFFFF"/>
                  </a:solidFill>
                  <a:latin typeface="Arimo"/>
                </a:rPr>
                <a:t>· Работа в команде</a:t>
              </a:r>
              <a:endParaRPr/>
            </a:p>
            <a:p>
              <a:pPr>
                <a:lnSpc>
                  <a:spcPts val="5122"/>
                </a:lnSpc>
                <a:defRPr/>
              </a:pPr>
              <a:r>
                <a:rPr lang="en-US" spc="11" sz="2600">
                  <a:solidFill>
                    <a:srgbClr val="FFFFFF"/>
                  </a:solidFill>
                  <a:latin typeface="Arimo"/>
                </a:rPr>
                <a:t>· Личная и командная ответственность </a:t>
              </a:r>
              <a:endParaRPr/>
            </a:p>
            <a:p>
              <a:pPr>
                <a:lnSpc>
                  <a:spcPts val="5122"/>
                </a:lnSpc>
                <a:defRPr/>
              </a:pPr>
              <a:r>
                <a:rPr lang="en-US" spc="11" sz="2600">
                  <a:solidFill>
                    <a:srgbClr val="FFFFFF"/>
                  </a:solidFill>
                  <a:latin typeface="Arimo"/>
                </a:rPr>
                <a:t>· Грантовые конкурсы</a:t>
              </a:r>
              <a:endParaRPr/>
            </a:p>
            <a:p>
              <a:pPr>
                <a:lnSpc>
                  <a:spcPts val="5122"/>
                </a:lnSpc>
                <a:defRPr/>
              </a:pPr>
              <a:r>
                <a:rPr lang="en-US" spc="11" sz="2600">
                  <a:solidFill>
                    <a:srgbClr val="FFFFFF"/>
                  </a:solidFill>
                  <a:latin typeface="Arimo"/>
                </a:rPr>
                <a:t>· Публичные выступления</a:t>
              </a:r>
              <a:endParaRPr/>
            </a:p>
            <a:p>
              <a:pPr>
                <a:lnSpc>
                  <a:spcPts val="5122"/>
                </a:lnSpc>
                <a:defRPr/>
              </a:pPr>
              <a:endParaRPr lang="en-US" spc="11" sz="2600">
                <a:solidFill>
                  <a:srgbClr val="FFFFFF"/>
                </a:solidFill>
                <a:latin typeface="Arimo"/>
              </a:endParaRPr>
            </a:p>
          </p:txBody>
        </p:sp>
      </p:grpSp>
      <p:pic>
        <p:nvPicPr>
          <p:cNvPr hidden="0" id="18" name="Picture 16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hidden="0" id="19" name="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1" p14:dur="2000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DC3F3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838967" y="674067"/>
            <a:ext cx="8566686" cy="8566686"/>
            <a:chOff x="0" y="0"/>
            <a:chExt cx="11422248" cy="11422248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id="9" name="Picture 7" hidden="0"/>
          <p:cNvPicPr>
            <a:picLocks noChangeAspect="1"/>
          </p:cNvPicPr>
          <p:nvPr isPhoto="0" userDrawn="0"/>
        </p:nvPicPr>
        <p:blipFill>
          <a:blip r:embed="rId2">
            <a:alphaModFix amt="30000"/>
          </a:blip>
          <a:stretch/>
        </p:blipFill>
        <p:spPr bwMode="auto">
          <a:xfrm rot="1398259">
            <a:off x="994248" y="3077541"/>
            <a:ext cx="1351028" cy="1063627"/>
          </a:xfrm>
          <a:prstGeom prst="rect">
            <a:avLst/>
          </a:prstGeom>
        </p:spPr>
      </p:pic>
      <p:pic>
        <p:nvPicPr>
          <p:cNvPr id="10" name="Picture 8" hidden="0"/>
          <p:cNvPicPr>
            <a:picLocks noChangeAspect="1"/>
          </p:cNvPicPr>
          <p:nvPr isPhoto="0" userDrawn="0"/>
        </p:nvPicPr>
        <p:blipFill>
          <a:blip r:embed="rId3">
            <a:alphaModFix amt="30000"/>
          </a:blip>
          <a:stretch/>
        </p:blipFill>
        <p:spPr bwMode="auto">
          <a:xfrm rot="-2866642" flipH="1">
            <a:off x="7287924" y="985538"/>
            <a:ext cx="1291543" cy="1016796"/>
          </a:xfrm>
          <a:prstGeom prst="rect">
            <a:avLst/>
          </a:prstGeom>
        </p:spPr>
      </p:pic>
      <p:pic>
        <p:nvPicPr>
          <p:cNvPr id="11" name="Picture 9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1117369" y="6113189"/>
            <a:ext cx="815228" cy="821200"/>
          </a:xfrm>
          <a:prstGeom prst="rect">
            <a:avLst/>
          </a:prstGeom>
        </p:spPr>
      </p:pic>
      <p:pic>
        <p:nvPicPr>
          <p:cNvPr id="12" name="Picture 10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2375680" y="396801"/>
            <a:ext cx="815228" cy="821200"/>
          </a:xfrm>
          <a:prstGeom prst="rect">
            <a:avLst/>
          </a:prstGeom>
        </p:spPr>
      </p:pic>
      <p:grpSp>
        <p:nvGrpSpPr>
          <p:cNvPr id="13" name="Group 11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14" name="Group 12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15" name="Freeform 13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16" name="TextBox 1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38751"/>
              <a:ext cx="3088833" cy="2376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49"/>
                </a:lnSpc>
                <a:defRPr/>
              </a:pPr>
              <a:r>
                <a:rPr lang="en-US" sz="1350" spc="67">
                  <a:solidFill>
                    <a:srgbClr val="FFFFFF"/>
                  </a:solidFill>
                  <a:latin typeface="Montserrat Semi-Bold Bold"/>
                </a:rPr>
                <a:t>11</a:t>
              </a:r>
              <a:endParaRPr/>
            </a:p>
          </p:txBody>
        </p:sp>
      </p:grpSp>
      <p:pic>
        <p:nvPicPr>
          <p:cNvPr id="17" name="Picture 15" hidden="0"/>
          <p:cNvPicPr>
            <a:picLocks noChangeAspect="1"/>
          </p:cNvPicPr>
          <p:nvPr isPhoto="0" userDrawn="0"/>
        </p:nvPicPr>
        <p:blipFill>
          <a:blip r:embed="rId5">
            <a:alphaModFix amt="30000"/>
          </a:blip>
          <a:stretch/>
        </p:blipFill>
        <p:spPr bwMode="auto">
          <a:xfrm rot="-1288588">
            <a:off x="7529370" y="3628886"/>
            <a:ext cx="1181173" cy="1561647"/>
          </a:xfrm>
          <a:prstGeom prst="rect">
            <a:avLst/>
          </a:prstGeom>
        </p:spPr>
      </p:pic>
      <p:pic>
        <p:nvPicPr>
          <p:cNvPr id="18" name="Picture 1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672169" y="2085169"/>
            <a:ext cx="6900280" cy="5744483"/>
          </a:xfrm>
          <a:prstGeom prst="rect">
            <a:avLst/>
          </a:prstGeom>
        </p:spPr>
      </p:pic>
      <p:sp>
        <p:nvSpPr>
          <p:cNvPr id="19" name="TextBox 17" hidden="0"/>
          <p:cNvSpPr>
            <a:spLocks noAdjustHandles="0" noChangeArrowheads="0"/>
          </p:cNvSpPr>
          <p:nvPr isPhoto="0" userDrawn="0"/>
        </p:nvSpPr>
        <p:spPr bwMode="auto">
          <a:xfrm>
            <a:off x="9796916" y="2275669"/>
            <a:ext cx="7184570" cy="83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2"/>
              </a:lnSpc>
              <a:defRPr/>
            </a:pPr>
            <a:r>
              <a:rPr lang="en-US" sz="6300" b="1" spc="62">
                <a:solidFill>
                  <a:srgbClr val="FFFFFF"/>
                </a:solidFill>
                <a:latin typeface="Comic Sans MS"/>
              </a:rPr>
              <a:t>ИНЖЕНЕРЫ</a:t>
            </a:r>
            <a:endParaRPr/>
          </a:p>
        </p:txBody>
      </p:sp>
      <p:sp>
        <p:nvSpPr>
          <p:cNvPr id="20" name="TextBox 18" hidden="0"/>
          <p:cNvSpPr>
            <a:spLocks noAdjustHandles="0" noChangeArrowheads="0"/>
          </p:cNvSpPr>
          <p:nvPr isPhoto="0" userDrawn="0"/>
        </p:nvSpPr>
        <p:spPr bwMode="auto">
          <a:xfrm>
            <a:off x="9796916" y="3227692"/>
            <a:ext cx="7184570" cy="392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  <a:defRPr/>
            </a:pPr>
            <a:r>
              <a:rPr lang="en-US" sz="2600" spc="26">
                <a:solidFill>
                  <a:srgbClr val="FFFFFF"/>
                </a:solidFill>
                <a:latin typeface="Montserrat"/>
              </a:rPr>
              <a:t>· Основы проектной деятельности</a:t>
            </a:r>
            <a:endParaRPr/>
          </a:p>
          <a:p>
            <a:pPr>
              <a:lnSpc>
                <a:spcPts val="5252"/>
              </a:lnSpc>
              <a:defRPr/>
            </a:pPr>
            <a:r>
              <a:rPr lang="en-US" sz="2600" spc="1">
                <a:solidFill>
                  <a:srgbClr val="FFFFFF"/>
                </a:solidFill>
                <a:latin typeface="Arimo"/>
              </a:rPr>
              <a:t>· Тайм-менеджмент</a:t>
            </a:r>
            <a:endParaRPr/>
          </a:p>
          <a:p>
            <a:pPr>
              <a:lnSpc>
                <a:spcPts val="5252"/>
              </a:lnSpc>
              <a:defRPr/>
            </a:pPr>
            <a:r>
              <a:rPr lang="en-US" sz="2600" spc="1">
                <a:solidFill>
                  <a:srgbClr val="FFFFFF"/>
                </a:solidFill>
                <a:latin typeface="Arimo"/>
              </a:rPr>
              <a:t>· Работа в команде</a:t>
            </a:r>
            <a:endParaRPr/>
          </a:p>
          <a:p>
            <a:pPr>
              <a:lnSpc>
                <a:spcPts val="5252"/>
              </a:lnSpc>
              <a:defRPr/>
            </a:pPr>
            <a:r>
              <a:rPr lang="en-US" sz="2600" spc="1">
                <a:solidFill>
                  <a:srgbClr val="FFFFFF"/>
                </a:solidFill>
                <a:latin typeface="Arimo"/>
              </a:rPr>
              <a:t>· Личная и командная ответственность </a:t>
            </a:r>
            <a:endParaRPr/>
          </a:p>
          <a:p>
            <a:pPr>
              <a:lnSpc>
                <a:spcPts val="5252"/>
              </a:lnSpc>
              <a:defRPr/>
            </a:pPr>
            <a:r>
              <a:rPr lang="en-US" sz="2600" spc="1">
                <a:solidFill>
                  <a:srgbClr val="FFFFFF"/>
                </a:solidFill>
                <a:latin typeface="Arimo"/>
              </a:rPr>
              <a:t>· Грантовые конкурсы</a:t>
            </a:r>
            <a:endParaRPr/>
          </a:p>
          <a:p>
            <a:pPr>
              <a:lnSpc>
                <a:spcPts val="5252"/>
              </a:lnSpc>
              <a:defRPr/>
            </a:pPr>
            <a:r>
              <a:rPr lang="en-US" sz="2600" spc="1">
                <a:solidFill>
                  <a:srgbClr val="FFFFFF"/>
                </a:solidFill>
                <a:latin typeface="Arimo"/>
              </a:rPr>
              <a:t>· Публичные выступления</a:t>
            </a:r>
            <a:endParaRPr/>
          </a:p>
        </p:txBody>
      </p:sp>
      <p:sp>
        <p:nvSpPr>
          <p:cNvPr id="21" name="TextBox 19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pic>
        <p:nvPicPr>
          <p:cNvPr id="22" name="Picture 20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23" name="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2" hidden="0"/>
          <p:cNvSpPr/>
          <p:nvPr isPhoto="0" userDrawn="0"/>
        </p:nvSpPr>
        <p:spPr bwMode="auto">
          <a:xfrm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grpSp>
        <p:nvGrpSpPr>
          <p:cNvPr id="5" name="Group 3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6" name="Group 4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7" name="Freeform 5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8" name="TextBox 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12</a:t>
              </a:r>
              <a:endParaRPr/>
            </a:p>
          </p:txBody>
        </p:sp>
      </p:grpSp>
      <p:grpSp>
        <p:nvGrpSpPr>
          <p:cNvPr id="9" name="Group 7" hidden="0"/>
          <p:cNvGrpSpPr>
            <a:grpSpLocks noChangeAspect="1"/>
          </p:cNvGrpSpPr>
          <p:nvPr isPhoto="0" userDrawn="0"/>
        </p:nvGrpSpPr>
        <p:grpSpPr bwMode="auto">
          <a:xfrm>
            <a:off x="3777899" y="1254876"/>
            <a:ext cx="258538" cy="258538"/>
            <a:chOff x="0" y="0"/>
            <a:chExt cx="1708150" cy="1708150"/>
          </a:xfrm>
        </p:grpSpPr>
        <p:sp>
          <p:nvSpPr>
            <p:cNvPr id="10" name="Freeform 8" hidden="0"/>
            <p:cNvSpPr/>
            <p:nvPr isPhoto="0" userDrawn="0"/>
          </p:nvSpPr>
          <p:spPr bwMode="auto"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 fill="norm" stroke="1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9" hidden="0"/>
          <p:cNvSpPr>
            <a:spLocks noAdjustHandles="0" noChangeArrowheads="0"/>
          </p:cNvSpPr>
          <p:nvPr isPhoto="0" userDrawn="0"/>
        </p:nvSpPr>
        <p:spPr bwMode="auto">
          <a:xfrm>
            <a:off x="1292435" y="2307931"/>
            <a:ext cx="8901733" cy="760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7"/>
              </a:lnSpc>
              <a:defRPr/>
            </a:pPr>
            <a:r>
              <a:rPr lang="en-US" sz="2950" spc="28">
                <a:solidFill>
                  <a:srgbClr val="FFFFFF"/>
                </a:solidFill>
                <a:latin typeface="Montserrat"/>
              </a:rPr>
              <a:t>Создание постоянно действующей Открытой молодежной многопрофильной школы «Really Skills»</a:t>
            </a:r>
            <a:endParaRPr/>
          </a:p>
          <a:p>
            <a:pPr algn="ctr">
              <a:lnSpc>
                <a:spcPts val="3777"/>
              </a:lnSpc>
              <a:defRPr/>
            </a:pPr>
            <a:endParaRPr lang="en-US" sz="2950" spc="28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777"/>
              </a:lnSpc>
              <a:defRPr/>
            </a:pPr>
            <a:r>
              <a:rPr lang="en-US" sz="2950" spc="28">
                <a:solidFill>
                  <a:srgbClr val="FFFFFF"/>
                </a:solidFill>
                <a:latin typeface="Montserrat"/>
              </a:rPr>
              <a:t>Развитие у детей, в том числе, находящихся в трудной жизненной ситуации, Тульской области 14-17 лет востребованных современным рынком образования и труда 4К-компетенций </a:t>
            </a:r>
            <a:r>
              <a:rPr lang="en-US" sz="2950" spc="2">
                <a:solidFill>
                  <a:srgbClr val="FFFFFF"/>
                </a:solidFill>
                <a:latin typeface="Arimo"/>
              </a:rPr>
              <a:t> </a:t>
            </a:r>
            <a:endParaRPr/>
          </a:p>
          <a:p>
            <a:pPr algn="ctr">
              <a:lnSpc>
                <a:spcPts val="3777"/>
              </a:lnSpc>
              <a:defRPr/>
            </a:pPr>
            <a:endParaRPr lang="en-US" sz="2950" spc="2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3777"/>
              </a:lnSpc>
              <a:defRPr/>
            </a:pPr>
            <a:r>
              <a:rPr lang="en-US" sz="2950" spc="2">
                <a:solidFill>
                  <a:srgbClr val="FFFFFF"/>
                </a:solidFill>
                <a:latin typeface="Arimo"/>
              </a:rPr>
              <a:t>Формирование постоянного сообщества активных школьников Тульской области, вовлеченных в совместную творческую, научно-исследовательскую, созидательную и интеллектуальную досуговую деятельность</a:t>
            </a:r>
            <a:endParaRPr/>
          </a:p>
        </p:txBody>
      </p:sp>
      <p:sp>
        <p:nvSpPr>
          <p:cNvPr id="12" name="TextBox 10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13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14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9875267" y="733211"/>
            <a:ext cx="1564225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дети</a:t>
            </a:r>
            <a:endParaRPr/>
          </a:p>
        </p:txBody>
      </p:sp>
      <p:grpSp>
        <p:nvGrpSpPr>
          <p:cNvPr id="15" name="Group 13" hidden="0"/>
          <p:cNvGrpSpPr/>
          <p:nvPr isPhoto="0" userDrawn="0"/>
        </p:nvGrpSpPr>
        <p:grpSpPr bwMode="auto">
          <a:xfrm>
            <a:off x="11439492" y="2451167"/>
            <a:ext cx="5347715" cy="1924216"/>
            <a:chOff x="0" y="0"/>
            <a:chExt cx="7130286" cy="2565621"/>
          </a:xfrm>
        </p:grpSpPr>
        <p:grpSp>
          <p:nvGrpSpPr>
            <p:cNvPr id="16" name="Group 14" hidden="0"/>
            <p:cNvGrpSpPr/>
            <p:nvPr isPhoto="0" userDrawn="0"/>
          </p:nvGrpSpPr>
          <p:grpSpPr bwMode="auto">
            <a:xfrm>
              <a:off x="0" y="0"/>
              <a:ext cx="7130286" cy="2565621"/>
              <a:chOff x="0" y="0"/>
              <a:chExt cx="8190174" cy="2946990"/>
            </a:xfrm>
          </p:grpSpPr>
          <p:sp>
            <p:nvSpPr>
              <p:cNvPr id="17" name="Freeform 15" hidden="0"/>
              <p:cNvSpPr/>
              <p:nvPr isPhoto="0" userDrawn="0"/>
            </p:nvSpPr>
            <p:spPr bwMode="auto">
              <a:xfrm>
                <a:off x="0" y="0"/>
                <a:ext cx="8190174" cy="2946990"/>
              </a:xfrm>
              <a:custGeom>
                <a:avLst/>
                <a:gdLst/>
                <a:ahLst/>
                <a:cxnLst/>
                <a:rect l="l" t="t" r="r" b="b"/>
                <a:pathLst>
                  <a:path w="8190174" h="2946990" fill="norm" stroke="1" extrusionOk="0">
                    <a:moveTo>
                      <a:pt x="0" y="0"/>
                    </a:moveTo>
                    <a:lnTo>
                      <a:pt x="0" y="2946990"/>
                    </a:lnTo>
                    <a:lnTo>
                      <a:pt x="8190174" y="2946990"/>
                    </a:lnTo>
                    <a:lnTo>
                      <a:pt x="8190174" y="0"/>
                    </a:lnTo>
                    <a:lnTo>
                      <a:pt x="0" y="0"/>
                    </a:lnTo>
                    <a:close/>
                    <a:moveTo>
                      <a:pt x="8129215" y="2886030"/>
                    </a:moveTo>
                    <a:lnTo>
                      <a:pt x="59690" y="2886030"/>
                    </a:lnTo>
                    <a:lnTo>
                      <a:pt x="59690" y="59690"/>
                    </a:lnTo>
                    <a:lnTo>
                      <a:pt x="8129215" y="59690"/>
                    </a:lnTo>
                    <a:lnTo>
                      <a:pt x="8129215" y="28860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484190"/>
              <a:ext cx="7130286" cy="168296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5"/>
                </a:lnSpc>
                <a:defRPr/>
              </a:pPr>
              <a:r>
                <a:rPr lang="en-US" sz="4800" b="1">
                  <a:solidFill>
                    <a:srgbClr val="FFFFFF"/>
                  </a:solidFill>
                  <a:latin typeface="Comic Sans MS"/>
                </a:rPr>
                <a:t>ОЖИДАЕМЫЕ РЕЗУЛЬТАТЫ </a:t>
              </a:r>
              <a:endParaRPr/>
            </a:p>
          </p:txBody>
        </p:sp>
      </p:grpSp>
      <p:pic>
        <p:nvPicPr>
          <p:cNvPr id="19" name="Picture 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2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2" hidden="0"/>
          <p:cNvSpPr/>
          <p:nvPr isPhoto="0" userDrawn="0"/>
        </p:nvSpPr>
        <p:spPr bwMode="auto">
          <a:xfrm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grpSp>
        <p:nvGrpSpPr>
          <p:cNvPr id="5" name="Group 3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6" name="Group 4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7" name="Freeform 5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8" name="TextBox 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13</a:t>
              </a:r>
              <a:endParaRPr/>
            </a:p>
          </p:txBody>
        </p:sp>
      </p:grpSp>
      <p:grpSp>
        <p:nvGrpSpPr>
          <p:cNvPr id="9" name="Group 7" hidden="0"/>
          <p:cNvGrpSpPr>
            <a:grpSpLocks noChangeAspect="1"/>
          </p:cNvGrpSpPr>
          <p:nvPr isPhoto="0" userDrawn="0"/>
        </p:nvGrpSpPr>
        <p:grpSpPr bwMode="auto">
          <a:xfrm>
            <a:off x="3777899" y="1254876"/>
            <a:ext cx="258538" cy="258538"/>
            <a:chOff x="0" y="0"/>
            <a:chExt cx="1708150" cy="1708150"/>
          </a:xfrm>
        </p:grpSpPr>
        <p:sp>
          <p:nvSpPr>
            <p:cNvPr id="10" name="Freeform 8" hidden="0"/>
            <p:cNvSpPr/>
            <p:nvPr isPhoto="0" userDrawn="0"/>
          </p:nvSpPr>
          <p:spPr bwMode="auto"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 fill="norm" stroke="1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379203" y="5143500"/>
            <a:ext cx="3529593" cy="3529593"/>
          </a:xfrm>
          <a:prstGeom prst="rect">
            <a:avLst/>
          </a:prstGeom>
        </p:spPr>
      </p:pic>
      <p:sp>
        <p:nvSpPr>
          <p:cNvPr id="12" name="TextBox 10" hidden="0"/>
          <p:cNvSpPr>
            <a:spLocks noAdjustHandles="0" noChangeArrowheads="0"/>
          </p:cNvSpPr>
          <p:nvPr isPhoto="0" userDrawn="0"/>
        </p:nvSpPr>
        <p:spPr bwMode="auto">
          <a:xfrm>
            <a:off x="2536051" y="2328246"/>
            <a:ext cx="13010946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  <a:defRPr/>
            </a:pPr>
            <a:r>
              <a:rPr lang="en-US" sz="3900" spc="38">
                <a:solidFill>
                  <a:srgbClr val="FFFFFF"/>
                </a:solidFill>
                <a:latin typeface="Montserrat"/>
              </a:rPr>
              <a:t>Если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хочешь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стать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3900" spc="38">
                <a:solidFill>
                  <a:srgbClr val="FFFFFF"/>
                </a:solidFill>
                <a:latin typeface="Montserrat"/>
              </a:rPr>
              <a:t>участником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endParaRPr/>
          </a:p>
          <a:p>
            <a:pPr algn="ctr">
              <a:lnSpc>
                <a:spcPts val="4290"/>
              </a:lnSpc>
              <a:defRPr/>
            </a:pPr>
            <a:r>
              <a:rPr lang="en-US" sz="3900" spc="38">
                <a:solidFill>
                  <a:srgbClr val="FFFFFF"/>
                </a:solidFill>
                <a:latin typeface="Montserrat"/>
              </a:rPr>
              <a:t>I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региональной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инклюзивной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профориентационной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смен</a:t>
            </a:r>
            <a:r>
              <a:rPr lang="ru-RU" sz="3900" spc="38">
                <a:solidFill>
                  <a:srgbClr val="FFFFFF"/>
                </a:solidFill>
                <a:latin typeface="Montserrat"/>
              </a:rPr>
              <a:t>ы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"Really Skills", </a:t>
            </a:r>
            <a:endParaRPr/>
          </a:p>
          <a:p>
            <a:pPr algn="ctr">
              <a:lnSpc>
                <a:spcPts val="4290"/>
              </a:lnSpc>
              <a:defRPr/>
            </a:pPr>
            <a:r>
              <a:rPr lang="en-US" sz="3900" spc="38">
                <a:solidFill>
                  <a:srgbClr val="FFFFFF"/>
                </a:solidFill>
                <a:latin typeface="Montserrat"/>
              </a:rPr>
              <a:t>переходи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3900" spc="38">
                <a:solidFill>
                  <a:srgbClr val="FFFFFF"/>
                </a:solidFill>
                <a:latin typeface="Montserrat"/>
              </a:rPr>
              <a:t>по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Qr</a:t>
            </a:r>
            <a:r>
              <a:rPr lang="ru-RU" sz="3900" spc="38">
                <a:solidFill>
                  <a:srgbClr val="FFFFFF"/>
                </a:solidFill>
                <a:latin typeface="Montserrat"/>
              </a:rPr>
              <a:t>-коду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и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заполняй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заявку</a:t>
            </a:r>
            <a:r>
              <a:rPr lang="en-US" sz="3900" spc="38">
                <a:solidFill>
                  <a:srgbClr val="FFFFFF"/>
                </a:solidFill>
                <a:latin typeface="Montserrat"/>
              </a:rPr>
              <a:t>!</a:t>
            </a:r>
            <a:endParaRPr/>
          </a:p>
        </p:txBody>
      </p:sp>
      <p:sp>
        <p:nvSpPr>
          <p:cNvPr id="13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14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15" name="TextBox 13" hidden="0"/>
          <p:cNvSpPr>
            <a:spLocks noAdjustHandles="0" noChangeArrowheads="0"/>
          </p:cNvSpPr>
          <p:nvPr isPhoto="0" userDrawn="0"/>
        </p:nvSpPr>
        <p:spPr bwMode="auto">
          <a:xfrm>
            <a:off x="9875267" y="733211"/>
            <a:ext cx="1564225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дети</a:t>
            </a:r>
            <a:endParaRPr/>
          </a:p>
        </p:txBody>
      </p:sp>
      <p:pic>
        <p:nvPicPr>
          <p:cNvPr id="16" name="Picture 1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1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6" y="189"/>
            <a:ext cx="18287328" cy="10286622"/>
          </a:xfrm>
          <a:prstGeom prst="rect">
            <a:avLst/>
          </a:prstGeom>
        </p:spPr>
      </p:pic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2" hidden="0"/>
          <p:cNvSpPr/>
          <p:nvPr isPhoto="0" userDrawn="0"/>
        </p:nvSpPr>
        <p:spPr bwMode="auto">
          <a:xfrm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grpSp>
        <p:nvGrpSpPr>
          <p:cNvPr id="5" name="Group 3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6" name="Group 4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7" name="Freeform 5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8" name="TextBox 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02</a:t>
              </a:r>
              <a:endParaRPr/>
            </a:p>
          </p:txBody>
        </p:sp>
      </p:grpSp>
      <p:grpSp>
        <p:nvGrpSpPr>
          <p:cNvPr id="9" name="Group 7" hidden="0"/>
          <p:cNvGrpSpPr>
            <a:grpSpLocks noChangeAspect="1"/>
          </p:cNvGrpSpPr>
          <p:nvPr isPhoto="0" userDrawn="0"/>
        </p:nvGrpSpPr>
        <p:grpSpPr bwMode="auto">
          <a:xfrm>
            <a:off x="3777899" y="1254876"/>
            <a:ext cx="258538" cy="258538"/>
            <a:chOff x="0" y="0"/>
            <a:chExt cx="1708150" cy="1708150"/>
          </a:xfrm>
        </p:grpSpPr>
        <p:sp>
          <p:nvSpPr>
            <p:cNvPr id="10" name="Freeform 8" hidden="0"/>
            <p:cNvSpPr/>
            <p:nvPr isPhoto="0" userDrawn="0"/>
          </p:nvSpPr>
          <p:spPr bwMode="auto"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 fill="norm" stroke="1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9" hidden="0"/>
          <p:cNvSpPr>
            <a:spLocks noAdjustHandles="0" noChangeArrowheads="0"/>
          </p:cNvSpPr>
          <p:nvPr isPhoto="0" userDrawn="0"/>
        </p:nvSpPr>
        <p:spPr bwMode="auto">
          <a:xfrm>
            <a:off x="1028700" y="2328246"/>
            <a:ext cx="16430965" cy="367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defRPr/>
            </a:pPr>
            <a:r>
              <a:rPr lang="en-US" sz="3800" spc="38">
                <a:solidFill>
                  <a:srgbClr val="FFFFFF"/>
                </a:solidFill>
                <a:latin typeface="Montserrat"/>
              </a:rPr>
              <a:t>Развитие у детей, в том числе находящихся в трудной жизненной ситуации, востребованных современным рынком труда 4К-компетенций, через творческую, научно-исследовательскую и созидательную деятельности, создание условий для эффективной профориентации, полноценного отдыха и оздоровления</a:t>
            </a:r>
            <a:endParaRPr/>
          </a:p>
          <a:p>
            <a:pPr algn="ctr">
              <a:lnSpc>
                <a:spcPts val="4180"/>
              </a:lnSpc>
              <a:defRPr/>
            </a:pPr>
            <a:endParaRPr lang="en-US" sz="3800" spc="38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0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13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14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9875267" y="733211"/>
            <a:ext cx="1564225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дети</a:t>
            </a:r>
            <a:endParaRPr/>
          </a:p>
        </p:txBody>
      </p:sp>
      <p:grpSp>
        <p:nvGrpSpPr>
          <p:cNvPr id="15" name="Group 13" hidden="0"/>
          <p:cNvGrpSpPr/>
          <p:nvPr isPhoto="0" userDrawn="0"/>
        </p:nvGrpSpPr>
        <p:grpSpPr bwMode="auto">
          <a:xfrm>
            <a:off x="7452247" y="5910996"/>
            <a:ext cx="3727913" cy="1742915"/>
            <a:chOff x="0" y="0"/>
            <a:chExt cx="4970551" cy="2323886"/>
          </a:xfrm>
        </p:grpSpPr>
        <p:grpSp>
          <p:nvGrpSpPr>
            <p:cNvPr id="16" name="Group 14" hidden="0"/>
            <p:cNvGrpSpPr/>
            <p:nvPr isPhoto="0" userDrawn="0"/>
          </p:nvGrpSpPr>
          <p:grpSpPr bwMode="auto">
            <a:xfrm>
              <a:off x="0" y="0"/>
              <a:ext cx="4970551" cy="2323886"/>
              <a:chOff x="0" y="0"/>
              <a:chExt cx="6485700" cy="3032265"/>
            </a:xfrm>
          </p:grpSpPr>
          <p:sp>
            <p:nvSpPr>
              <p:cNvPr id="17" name="Freeform 15" hidden="0"/>
              <p:cNvSpPr/>
              <p:nvPr isPhoto="0" userDrawn="0"/>
            </p:nvSpPr>
            <p:spPr bwMode="auto">
              <a:xfrm>
                <a:off x="0" y="0"/>
                <a:ext cx="6485700" cy="3032265"/>
              </a:xfrm>
              <a:custGeom>
                <a:avLst/>
                <a:gdLst/>
                <a:ahLst/>
                <a:cxnLst/>
                <a:rect l="l" t="t" r="r" b="b"/>
                <a:pathLst>
                  <a:path w="6485700" h="3032265" fill="norm" stroke="1" extrusionOk="0">
                    <a:moveTo>
                      <a:pt x="0" y="0"/>
                    </a:moveTo>
                    <a:lnTo>
                      <a:pt x="0" y="3032265"/>
                    </a:lnTo>
                    <a:lnTo>
                      <a:pt x="6485700" y="3032265"/>
                    </a:lnTo>
                    <a:lnTo>
                      <a:pt x="6485700" y="0"/>
                    </a:lnTo>
                    <a:lnTo>
                      <a:pt x="0" y="0"/>
                    </a:lnTo>
                    <a:close/>
                    <a:moveTo>
                      <a:pt x="6424740" y="2971305"/>
                    </a:moveTo>
                    <a:lnTo>
                      <a:pt x="59690" y="2971305"/>
                    </a:lnTo>
                    <a:lnTo>
                      <a:pt x="59690" y="59690"/>
                    </a:lnTo>
                    <a:lnTo>
                      <a:pt x="6424740" y="59690"/>
                    </a:lnTo>
                    <a:lnTo>
                      <a:pt x="6424740" y="297130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426971"/>
              <a:ext cx="4970551" cy="150468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3"/>
                </a:lnSpc>
                <a:defRPr/>
              </a:pPr>
              <a:r>
                <a:rPr lang="en-US" sz="4000" b="1">
                  <a:solidFill>
                    <a:srgbClr val="FFFFFF"/>
                  </a:solidFill>
                  <a:latin typeface="Comic Sans MS"/>
                </a:rPr>
                <a:t>ЦЕЛЬ ПРОГРАММЫ</a:t>
              </a:r>
              <a:endParaRPr/>
            </a:p>
          </p:txBody>
        </p:sp>
      </p:grpSp>
      <p:pic>
        <p:nvPicPr>
          <p:cNvPr id="19" name="Picture 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5744091" y="206383"/>
            <a:ext cx="1515208" cy="2144210"/>
          </a:xfrm>
          <a:prstGeom prst="rect">
            <a:avLst/>
          </a:prstGeom>
        </p:spPr>
      </p:pic>
      <p:pic>
        <p:nvPicPr>
          <p:cNvPr id="2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 flipV="0">
            <a:off x="14799081" y="546286"/>
            <a:ext cx="993582" cy="129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2" hidden="0"/>
          <p:cNvSpPr/>
          <p:nvPr isPhoto="0" userDrawn="0"/>
        </p:nvSpPr>
        <p:spPr bwMode="auto">
          <a:xfrm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grpSp>
        <p:nvGrpSpPr>
          <p:cNvPr id="5" name="Group 3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6" name="Group 4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7" name="Freeform 5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8" name="TextBox 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03</a:t>
              </a:r>
              <a:endParaRPr/>
            </a:p>
          </p:txBody>
        </p:sp>
      </p:grpSp>
      <p:grpSp>
        <p:nvGrpSpPr>
          <p:cNvPr id="9" name="Group 7" hidden="0"/>
          <p:cNvGrpSpPr>
            <a:grpSpLocks noChangeAspect="1"/>
          </p:cNvGrpSpPr>
          <p:nvPr isPhoto="0" userDrawn="0"/>
        </p:nvGrpSpPr>
        <p:grpSpPr bwMode="auto">
          <a:xfrm>
            <a:off x="3777899" y="1254876"/>
            <a:ext cx="258538" cy="258538"/>
            <a:chOff x="0" y="0"/>
            <a:chExt cx="1708150" cy="1708150"/>
          </a:xfrm>
        </p:grpSpPr>
        <p:sp>
          <p:nvSpPr>
            <p:cNvPr id="10" name="Freeform 8" hidden="0"/>
            <p:cNvSpPr/>
            <p:nvPr isPhoto="0" userDrawn="0"/>
          </p:nvSpPr>
          <p:spPr bwMode="auto"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 fill="norm" stroke="1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9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12" name="TextBox 10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13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9875267" y="733211"/>
            <a:ext cx="1564225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дети</a:t>
            </a:r>
            <a:endParaRPr/>
          </a:p>
        </p:txBody>
      </p:sp>
      <p:grpSp>
        <p:nvGrpSpPr>
          <p:cNvPr id="14" name="Group 12" hidden="0"/>
          <p:cNvGrpSpPr/>
          <p:nvPr isPhoto="0" userDrawn="0"/>
        </p:nvGrpSpPr>
        <p:grpSpPr bwMode="auto">
          <a:xfrm>
            <a:off x="2256200" y="2539127"/>
            <a:ext cx="3727913" cy="1373344"/>
            <a:chOff x="0" y="0"/>
            <a:chExt cx="4970551" cy="1831125"/>
          </a:xfrm>
        </p:grpSpPr>
        <p:grpSp>
          <p:nvGrpSpPr>
            <p:cNvPr id="15" name="Group 13" hidden="0"/>
            <p:cNvGrpSpPr/>
            <p:nvPr isPhoto="0" userDrawn="0"/>
          </p:nvGrpSpPr>
          <p:grpSpPr bwMode="auto">
            <a:xfrm>
              <a:off x="0" y="0"/>
              <a:ext cx="4970551" cy="1831125"/>
              <a:chOff x="0" y="0"/>
              <a:chExt cx="6485700" cy="2389298"/>
            </a:xfrm>
          </p:grpSpPr>
          <p:sp>
            <p:nvSpPr>
              <p:cNvPr id="16" name="Freeform 14" hidden="0"/>
              <p:cNvSpPr/>
              <p:nvPr isPhoto="0" userDrawn="0"/>
            </p:nvSpPr>
            <p:spPr bwMode="auto">
              <a:xfrm>
                <a:off x="0" y="0"/>
                <a:ext cx="6485700" cy="2389298"/>
              </a:xfrm>
              <a:custGeom>
                <a:avLst/>
                <a:gdLst/>
                <a:ahLst/>
                <a:cxnLst/>
                <a:rect l="l" t="t" r="r" b="b"/>
                <a:pathLst>
                  <a:path w="6485700" h="2389298" fill="norm" stroke="1" extrusionOk="0">
                    <a:moveTo>
                      <a:pt x="0" y="0"/>
                    </a:moveTo>
                    <a:lnTo>
                      <a:pt x="0" y="2389298"/>
                    </a:lnTo>
                    <a:lnTo>
                      <a:pt x="6485700" y="2389298"/>
                    </a:lnTo>
                    <a:lnTo>
                      <a:pt x="6485700" y="0"/>
                    </a:lnTo>
                    <a:lnTo>
                      <a:pt x="0" y="0"/>
                    </a:lnTo>
                    <a:close/>
                    <a:moveTo>
                      <a:pt x="6424740" y="2328338"/>
                    </a:moveTo>
                    <a:lnTo>
                      <a:pt x="59690" y="2328338"/>
                    </a:lnTo>
                    <a:lnTo>
                      <a:pt x="59690" y="59690"/>
                    </a:lnTo>
                    <a:lnTo>
                      <a:pt x="6424740" y="59690"/>
                    </a:lnTo>
                    <a:lnTo>
                      <a:pt x="6424740" y="23283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5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455546"/>
              <a:ext cx="4970551" cy="95863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3"/>
                </a:lnSpc>
                <a:defRPr/>
              </a:pPr>
              <a:r>
                <a:rPr lang="en-US" sz="5600" b="1">
                  <a:solidFill>
                    <a:srgbClr val="FFFFFF"/>
                  </a:solidFill>
                  <a:latin typeface="Comic Sans MS"/>
                </a:rPr>
                <a:t>ЗАДАЧИ</a:t>
              </a:r>
              <a:endParaRPr/>
            </a:p>
          </p:txBody>
        </p:sp>
      </p:grpSp>
      <p:grpSp>
        <p:nvGrpSpPr>
          <p:cNvPr id="18" name="Group 16" hidden="0"/>
          <p:cNvGrpSpPr/>
          <p:nvPr isPhoto="0" userDrawn="0"/>
        </p:nvGrpSpPr>
        <p:grpSpPr bwMode="auto">
          <a:xfrm>
            <a:off x="8745197" y="929215"/>
            <a:ext cx="8514103" cy="7168661"/>
            <a:chOff x="0" y="0"/>
            <a:chExt cx="11352138" cy="9558215"/>
          </a:xfrm>
        </p:grpSpPr>
        <p:sp>
          <p:nvSpPr>
            <p:cNvPr id="19" name="TextBox 17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14300"/>
              <a:ext cx="11352138" cy="10671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8"/>
                </a:lnSpc>
                <a:defRPr/>
              </a:pPr>
              <a:endParaRPr/>
            </a:p>
          </p:txBody>
        </p:sp>
        <p:sp>
          <p:nvSpPr>
            <p:cNvPr id="20" name="TextBox 1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139568" y="2046499"/>
              <a:ext cx="11212570" cy="150960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en-US" sz="2200">
                  <a:solidFill>
                    <a:srgbClr val="FFFFFF"/>
                  </a:solidFill>
                  <a:latin typeface="Montserrat Bold"/>
                </a:rPr>
                <a:t>ОБЕСПЕЧЕНИЕ ШИРОКОГО ИНФОРМАЦИОННОГО ОХВАТА ЦЕЛЕВОЙ АУДИТОРИИ ВАРИАТИВНОЙ ПРОГРАММЫ НА ВЕСЬ ПЕРИОД РЕАЛИЗАЦИИ ПРОГРАММЫ</a:t>
              </a:r>
              <a:endParaRPr/>
            </a:p>
          </p:txBody>
        </p:sp>
        <p:sp>
          <p:nvSpPr>
            <p:cNvPr id="21" name="TextBox 19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139568" y="6293438"/>
              <a:ext cx="11212570" cy="77300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en-US" sz="2200">
                  <a:solidFill>
                    <a:srgbClr val="FFFFFF"/>
                  </a:solidFill>
                  <a:latin typeface="Montserrat Bold"/>
                </a:rPr>
                <a:t>ОРГАНИЗАЦИЯ ПОСТОЯННОЙ РАБОТЫ ОТКРЫТОЙ МОЛОДЕЖНОЙ МНОГОПРОФИЛЬНОЙ ШКОЛЫ</a:t>
              </a:r>
              <a:endParaRPr/>
            </a:p>
          </p:txBody>
        </p:sp>
        <p:sp>
          <p:nvSpPr>
            <p:cNvPr id="22" name="TextBox 2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139568" y="4169968"/>
              <a:ext cx="11212570" cy="150960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en-US" sz="2200">
                  <a:solidFill>
                    <a:srgbClr val="FFFFFF"/>
                  </a:solidFill>
                  <a:latin typeface="Montserrat Bold"/>
                </a:rPr>
                <a:t>ВОВЛЕЧЕНИЕ ЦЕЛЕВОЙ АУДИТОРИИ ВАРИАТИВНОЙ ПРОГРАММЫ В ТВОРЧЕСКУЮ, НАУЧНО-ИССЛЕДОВАТЕЛЬСКУЮ, СОЗИДАТЕЛЬНУЮ И ИНТЕЛЛЕКТУАЛЬНУЮ ДОСУГОВУЮ ДЕЯТЕЛЬНОСТЬ</a:t>
              </a:r>
              <a:endParaRPr/>
            </a:p>
          </p:txBody>
        </p:sp>
        <p:sp>
          <p:nvSpPr>
            <p:cNvPr id="23" name="TextBox 21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139568" y="7680308"/>
              <a:ext cx="11212570" cy="187790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en-US" sz="2200">
                  <a:solidFill>
                    <a:srgbClr val="FFFFFF"/>
                  </a:solidFill>
                  <a:latin typeface="Montserrat Bold"/>
                </a:rPr>
                <a:t>ФОРМИРОВАНИЕ ПОСТОЯННОГО СООБЩЕСТВА АКТИВНЫХ ШКОЛЬНИКОВ, ВОВЛЕЧЕННЫХ В СОВМЕСТНУЮ ТВОРЧЕСКУЮ, НАУЧНО-ИССЛЕДОВАТЕЛЬСКУЮ, СОЗИДАТЕЛЬНУЮ И ИНТЕЛЛЕКТУАЛЬНУЮ ДОСУГОВУЮ ДЕЯТЕЛЬНОСТЬ</a:t>
              </a:r>
              <a:endParaRPr/>
            </a:p>
          </p:txBody>
        </p:sp>
      </p:grpSp>
      <p:pic>
        <p:nvPicPr>
          <p:cNvPr id="24" name="Picture 2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2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 flipV="0">
            <a:off x="14714312" y="503500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760602" y="1065163"/>
            <a:ext cx="8566686" cy="8566686"/>
            <a:chOff x="0" y="0"/>
            <a:chExt cx="11422248" cy="11422248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id="9" name="Pictur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077494" y="1501396"/>
            <a:ext cx="5290157" cy="7284209"/>
          </a:xfrm>
          <a:prstGeom prst="rect">
            <a:avLst/>
          </a:prstGeom>
        </p:spPr>
      </p:pic>
      <p:sp>
        <p:nvSpPr>
          <p:cNvPr id="10" name="TextBox 8" hidden="0"/>
          <p:cNvSpPr>
            <a:spLocks noAdjustHandles="0" noChangeArrowheads="0"/>
          </p:cNvSpPr>
          <p:nvPr isPhoto="0" userDrawn="0"/>
        </p:nvSpPr>
        <p:spPr bwMode="auto">
          <a:xfrm>
            <a:off x="8984207" y="2628900"/>
            <a:ext cx="840676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defRPr/>
            </a:pPr>
            <a:r>
              <a:rPr lang="en-US" sz="5400" b="1">
                <a:solidFill>
                  <a:srgbClr val="FFFFFF"/>
                </a:solidFill>
                <a:latin typeface="Comic Sans MS"/>
              </a:rPr>
              <a:t>ЦЕЛЕВАЯ АУДИТОРИЯ</a:t>
            </a:r>
            <a:endParaRPr/>
          </a:p>
        </p:txBody>
      </p:sp>
      <p:sp>
        <p:nvSpPr>
          <p:cNvPr id="11" name="TextBox 9" hidden="0"/>
          <p:cNvSpPr>
            <a:spLocks noAdjustHandles="0" noChangeArrowheads="0"/>
          </p:cNvSpPr>
          <p:nvPr isPhoto="0" userDrawn="0"/>
        </p:nvSpPr>
        <p:spPr bwMode="auto">
          <a:xfrm>
            <a:off x="9875267" y="3832126"/>
            <a:ext cx="7106100" cy="349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defRPr/>
            </a:pPr>
            <a:r>
              <a:rPr lang="en-US" sz="2700" spc="27">
                <a:solidFill>
                  <a:srgbClr val="FFFFFF"/>
                </a:solidFill>
                <a:latin typeface="Montserrat"/>
              </a:rPr>
              <a:t>К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участию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в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профильном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лагере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допускаются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дети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школьного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возраста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от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14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до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17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лет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, в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том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числе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дети-инвалиды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(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за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исключением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детей-инвалидов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с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нарушением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интеллекта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опорно-двигательного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аппарата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),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проживающие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на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территории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Тульской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spc="27">
                <a:solidFill>
                  <a:srgbClr val="FFFFFF"/>
                </a:solidFill>
                <a:latin typeface="Montserrat"/>
              </a:rPr>
              <a:t>области</a:t>
            </a:r>
            <a:endParaRPr lang="en-US" sz="2700" spc="27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0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13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14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9875267" y="733211"/>
            <a:ext cx="1564225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дети</a:t>
            </a:r>
            <a:endParaRPr/>
          </a:p>
        </p:txBody>
      </p:sp>
      <p:grpSp>
        <p:nvGrpSpPr>
          <p:cNvPr id="15" name="Group 13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16" name="Group 14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17" name="Freeform 15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18" name="TextBox 1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04</a:t>
              </a:r>
              <a:endParaRPr/>
            </a:p>
          </p:txBody>
        </p:sp>
      </p:grpSp>
      <p:pic>
        <p:nvPicPr>
          <p:cNvPr id="19" name="Picture 1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2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84349" y="583105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7D85D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6289647" y="-1467788"/>
            <a:ext cx="8566686" cy="8566686"/>
            <a:chOff x="0" y="0"/>
            <a:chExt cx="11422248" cy="11422248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id="9" name="Picture 7" hidden="0"/>
          <p:cNvPicPr>
            <a:picLocks noChangeAspect="1"/>
          </p:cNvPicPr>
          <p:nvPr isPhoto="0" userDrawn="0"/>
        </p:nvPicPr>
        <p:blipFill>
          <a:blip r:embed="rId2"/>
          <a:srcRect l="0" t="0" r="0" b="31355"/>
          <a:stretch/>
        </p:blipFill>
        <p:spPr bwMode="auto">
          <a:xfrm>
            <a:off x="7207022" y="-233459"/>
            <a:ext cx="10052278" cy="5744483"/>
          </a:xfrm>
          <a:prstGeom prst="rect">
            <a:avLst/>
          </a:prstGeom>
        </p:spPr>
      </p:pic>
      <p:grpSp>
        <p:nvGrpSpPr>
          <p:cNvPr id="10" name="Group 8" hidden="0"/>
          <p:cNvGrpSpPr/>
          <p:nvPr isPhoto="0" userDrawn="0"/>
        </p:nvGrpSpPr>
        <p:grpSpPr bwMode="auto">
          <a:xfrm>
            <a:off x="-277132" y="4314634"/>
            <a:ext cx="18883196" cy="6176500"/>
            <a:chOff x="0" y="0"/>
            <a:chExt cx="5407188" cy="1768636"/>
          </a:xfrm>
        </p:grpSpPr>
        <p:sp>
          <p:nvSpPr>
            <p:cNvPr id="11" name="Freeform 9" hidden="0"/>
            <p:cNvSpPr/>
            <p:nvPr isPhoto="0" userDrawn="0"/>
          </p:nvSpPr>
          <p:spPr bwMode="auto">
            <a:xfrm>
              <a:off x="0" y="0"/>
              <a:ext cx="5407188" cy="1768636"/>
            </a:xfrm>
            <a:custGeom>
              <a:avLst/>
              <a:gdLst/>
              <a:ahLst/>
              <a:cxnLst/>
              <a:rect l="l" t="t" r="r" b="b"/>
              <a:pathLst>
                <a:path w="5407188" h="1768636" fill="norm" stroke="1" extrusionOk="0">
                  <a:moveTo>
                    <a:pt x="0" y="0"/>
                  </a:moveTo>
                  <a:lnTo>
                    <a:pt x="5407188" y="0"/>
                  </a:lnTo>
                  <a:lnTo>
                    <a:pt x="5407188" y="1768636"/>
                  </a:lnTo>
                  <a:lnTo>
                    <a:pt x="0" y="1768636"/>
                  </a:lnTo>
                  <a:close/>
                </a:path>
              </a:pathLst>
            </a:custGeom>
            <a:solidFill>
              <a:srgbClr val="4B39B5"/>
            </a:solidFill>
          </p:spPr>
        </p:sp>
      </p:grpSp>
      <p:grpSp>
        <p:nvGrpSpPr>
          <p:cNvPr id="12" name="Group 10" hidden="0"/>
          <p:cNvGrpSpPr/>
          <p:nvPr isPhoto="0" userDrawn="0"/>
        </p:nvGrpSpPr>
        <p:grpSpPr bwMode="auto">
          <a:xfrm>
            <a:off x="17459665" y="9428029"/>
            <a:ext cx="200365" cy="200365"/>
            <a:chOff x="0" y="0"/>
            <a:chExt cx="6350000" cy="6350000"/>
          </a:xfrm>
        </p:grpSpPr>
        <p:sp>
          <p:nvSpPr>
            <p:cNvPr id="13" name="Freeform 11" hidden="0"/>
            <p:cNvSpPr/>
            <p:nvPr isPhoto="0" userDrawn="0"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2" hidden="0"/>
          <p:cNvGrpSpPr/>
          <p:nvPr isPhoto="0" userDrawn="0"/>
        </p:nvGrpSpPr>
        <p:grpSpPr bwMode="auto">
          <a:xfrm>
            <a:off x="1049166" y="5388827"/>
            <a:ext cx="16230600" cy="3027044"/>
            <a:chOff x="0" y="0"/>
            <a:chExt cx="152618549" cy="28463706"/>
          </a:xfrm>
        </p:grpSpPr>
        <p:sp>
          <p:nvSpPr>
            <p:cNvPr id="15" name="Freeform 13" hidden="0"/>
            <p:cNvSpPr/>
            <p:nvPr isPhoto="0" userDrawn="0"/>
          </p:nvSpPr>
          <p:spPr bwMode="auto">
            <a:xfrm>
              <a:off x="0" y="0"/>
              <a:ext cx="152618554" cy="28463708"/>
            </a:xfrm>
            <a:custGeom>
              <a:avLst/>
              <a:gdLst/>
              <a:ahLst/>
              <a:cxnLst/>
              <a:rect l="l" t="t" r="r" b="b"/>
              <a:pathLst>
                <a:path w="152618554" h="28463708" fill="norm" stroke="1" extrusionOk="0">
                  <a:moveTo>
                    <a:pt x="152392497" y="0"/>
                  </a:moveTo>
                  <a:lnTo>
                    <a:pt x="0" y="0"/>
                  </a:lnTo>
                  <a:lnTo>
                    <a:pt x="0" y="28463708"/>
                  </a:lnTo>
                  <a:lnTo>
                    <a:pt x="152618554" y="28463708"/>
                  </a:lnTo>
                  <a:lnTo>
                    <a:pt x="152618554" y="0"/>
                  </a:lnTo>
                  <a:lnTo>
                    <a:pt x="152392497" y="0"/>
                  </a:lnTo>
                  <a:close/>
                  <a:moveTo>
                    <a:pt x="152392497" y="28237647"/>
                  </a:moveTo>
                  <a:lnTo>
                    <a:pt x="228600" y="28237647"/>
                  </a:lnTo>
                  <a:lnTo>
                    <a:pt x="228600" y="228600"/>
                  </a:lnTo>
                  <a:lnTo>
                    <a:pt x="152392497" y="228600"/>
                  </a:lnTo>
                  <a:lnTo>
                    <a:pt x="152392497" y="282376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AutoShape 14" hidden="0"/>
          <p:cNvSpPr/>
          <p:nvPr isPhoto="0" userDrawn="0"/>
        </p:nvSpPr>
        <p:spPr bwMode="auto">
          <a:xfrm rot="-10800000">
            <a:off x="3611802" y="5888701"/>
            <a:ext cx="10360" cy="21145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15" hidden="0"/>
          <p:cNvSpPr/>
          <p:nvPr isPhoto="0" userDrawn="0"/>
        </p:nvSpPr>
        <p:spPr bwMode="auto">
          <a:xfrm rot="-10800000">
            <a:off x="5946585" y="5888701"/>
            <a:ext cx="8953" cy="21145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AutoShape 16" hidden="0"/>
          <p:cNvSpPr/>
          <p:nvPr isPhoto="0" userDrawn="0"/>
        </p:nvSpPr>
        <p:spPr bwMode="auto">
          <a:xfrm rot="-10800000">
            <a:off x="8791872" y="5888701"/>
            <a:ext cx="9228" cy="21145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AutoShape 17" hidden="0"/>
          <p:cNvSpPr/>
          <p:nvPr isPhoto="0" userDrawn="0"/>
        </p:nvSpPr>
        <p:spPr bwMode="auto">
          <a:xfrm rot="-10800000">
            <a:off x="14526577" y="5888701"/>
            <a:ext cx="9025" cy="21145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TextBox 18" hidden="0"/>
          <p:cNvSpPr>
            <a:spLocks noAdjustHandles="0" noChangeArrowheads="0"/>
          </p:cNvSpPr>
          <p:nvPr isPhoto="0" userDrawn="0"/>
        </p:nvSpPr>
        <p:spPr bwMode="auto">
          <a:xfrm>
            <a:off x="1689540" y="1614571"/>
            <a:ext cx="5148560" cy="208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defRPr/>
            </a:pPr>
            <a:r>
              <a:rPr lang="en-US" sz="6000" b="1">
                <a:solidFill>
                  <a:srgbClr val="FFFFFF"/>
                </a:solidFill>
                <a:latin typeface="Comic Sans MS"/>
              </a:rPr>
              <a:t>РАБОЧИЕ ТРЕКИ</a:t>
            </a:r>
            <a:endParaRPr/>
          </a:p>
        </p:txBody>
      </p:sp>
      <p:grpSp>
        <p:nvGrpSpPr>
          <p:cNvPr id="21" name="Group 19" hidden="0"/>
          <p:cNvGrpSpPr/>
          <p:nvPr isPhoto="0" userDrawn="0"/>
        </p:nvGrpSpPr>
        <p:grpSpPr bwMode="auto">
          <a:xfrm>
            <a:off x="1370759" y="5870417"/>
            <a:ext cx="2178183" cy="1586516"/>
            <a:chOff x="0" y="-47625"/>
            <a:chExt cx="2904244" cy="2115354"/>
          </a:xfrm>
        </p:grpSpPr>
        <p:sp>
          <p:nvSpPr>
            <p:cNvPr id="22" name="TextBox 2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-47625"/>
              <a:ext cx="1830584" cy="534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9"/>
                </a:lnSpc>
                <a:defRPr/>
              </a:pPr>
              <a:r>
                <a:rPr lang="en-US" sz="2000" b="1">
                  <a:solidFill>
                    <a:srgbClr val="FFFFFF"/>
                  </a:solidFill>
                  <a:latin typeface="Comic Sans MS"/>
                </a:rPr>
                <a:t>МЕДИА</a:t>
              </a:r>
              <a:endParaRPr/>
            </a:p>
          </p:txBody>
        </p:sp>
        <p:sp>
          <p:nvSpPr>
            <p:cNvPr id="23" name="TextBox 21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654219"/>
              <a:ext cx="2904244" cy="14135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журналистика</a:t>
              </a:r>
              <a:endParaRPr/>
            </a:p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создание различного фото/видео контента</a:t>
              </a:r>
              <a:endParaRPr/>
            </a:p>
          </p:txBody>
        </p:sp>
      </p:grpSp>
      <p:grpSp>
        <p:nvGrpSpPr>
          <p:cNvPr id="24" name="Group 22" hidden="0"/>
          <p:cNvGrpSpPr/>
          <p:nvPr isPhoto="0" userDrawn="0"/>
        </p:nvGrpSpPr>
        <p:grpSpPr bwMode="auto">
          <a:xfrm>
            <a:off x="6096000" y="5870417"/>
            <a:ext cx="2719555" cy="1308062"/>
            <a:chOff x="-274210" y="-47625"/>
            <a:chExt cx="3626072" cy="1744083"/>
          </a:xfrm>
        </p:grpSpPr>
        <p:sp>
          <p:nvSpPr>
            <p:cNvPr id="25" name="TextBox 2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-274210" y="-47625"/>
              <a:ext cx="3626072" cy="49620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  <a:defRPr/>
              </a:pPr>
              <a:r>
                <a:rPr lang="en-US" sz="2000" b="1">
                  <a:solidFill>
                    <a:srgbClr val="FFFFFF"/>
                  </a:solidFill>
                  <a:latin typeface="Comic Sans MS"/>
                </a:rPr>
                <a:t>ИССЛЕДОВАТЕЛИ</a:t>
              </a:r>
              <a:endParaRPr/>
            </a:p>
          </p:txBody>
        </p:sp>
        <p:sp>
          <p:nvSpPr>
            <p:cNvPr id="26" name="TextBox 2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-269690" y="593018"/>
              <a:ext cx="3523088" cy="11034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4"/>
                </a:lnSpc>
                <a:defRPr/>
              </a:pP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научно-исследовательская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деятельность</a:t>
              </a:r>
              <a:endParaRPr lang="en-US" sz="1700" spc="16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27" name="Group 25" hidden="0"/>
          <p:cNvGrpSpPr/>
          <p:nvPr isPhoto="0" userDrawn="0"/>
        </p:nvGrpSpPr>
        <p:grpSpPr bwMode="auto">
          <a:xfrm>
            <a:off x="3949539" y="5870417"/>
            <a:ext cx="2178183" cy="1320064"/>
            <a:chOff x="0" y="-47625"/>
            <a:chExt cx="2904244" cy="1760085"/>
          </a:xfrm>
        </p:grpSpPr>
        <p:sp>
          <p:nvSpPr>
            <p:cNvPr id="28" name="TextBox 2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-47625"/>
              <a:ext cx="1830584" cy="534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9"/>
                </a:lnSpc>
                <a:defRPr/>
              </a:pPr>
              <a:r>
                <a:rPr lang="en-US" sz="2000" b="1">
                  <a:solidFill>
                    <a:srgbClr val="FFFFFF"/>
                  </a:solidFill>
                  <a:latin typeface="Comic Sans MS"/>
                </a:rPr>
                <a:t>EVENT</a:t>
              </a:r>
              <a:endParaRPr/>
            </a:p>
          </p:txBody>
        </p:sp>
        <p:sp>
          <p:nvSpPr>
            <p:cNvPr id="29" name="TextBox 27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654219"/>
              <a:ext cx="2904244" cy="105824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19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сфера организации мероприятий</a:t>
              </a:r>
              <a:endParaRPr/>
            </a:p>
          </p:txBody>
        </p:sp>
      </p:grpSp>
      <p:grpSp>
        <p:nvGrpSpPr>
          <p:cNvPr id="30" name="Group 28" hidden="0"/>
          <p:cNvGrpSpPr/>
          <p:nvPr isPhoto="0" userDrawn="0"/>
        </p:nvGrpSpPr>
        <p:grpSpPr bwMode="auto">
          <a:xfrm>
            <a:off x="9144000" y="5906136"/>
            <a:ext cx="2296424" cy="1698828"/>
            <a:chOff x="0" y="0"/>
            <a:chExt cx="3061899" cy="2265105"/>
          </a:xfrm>
        </p:grpSpPr>
        <p:sp>
          <p:nvSpPr>
            <p:cNvPr id="31" name="TextBox 29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-47625"/>
              <a:ext cx="1929956" cy="51559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  <a:defRPr/>
              </a:pPr>
              <a:r>
                <a:rPr lang="en-US" sz="2000" b="1">
                  <a:solidFill>
                    <a:srgbClr val="FFFFFF"/>
                  </a:solidFill>
                  <a:latin typeface="Comic Sans MS"/>
                </a:rPr>
                <a:t>IT</a:t>
              </a:r>
              <a:endParaRPr/>
            </a:p>
          </p:txBody>
        </p:sp>
        <p:sp>
          <p:nvSpPr>
            <p:cNvPr id="32" name="TextBox 3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622892"/>
              <a:ext cx="3061899" cy="14134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программирование</a:t>
              </a:r>
              <a:endParaRPr/>
            </a:p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веб-дизайн</a:t>
              </a:r>
              <a:endParaRPr/>
            </a:p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VR</a:t>
              </a:r>
              <a:endParaRPr/>
            </a:p>
            <a:p>
              <a:pPr>
                <a:lnSpc>
                  <a:spcPts val="2144"/>
                </a:lnSpc>
                <a:defRPr/>
              </a:pPr>
              <a:r>
                <a:rPr lang="en-US" sz="1650" spc="16">
                  <a:solidFill>
                    <a:srgbClr val="FFFFFF"/>
                  </a:solidFill>
                  <a:latin typeface="Montserrat"/>
                </a:rPr>
                <a:t>IT-технологии</a:t>
              </a:r>
              <a:endParaRPr/>
            </a:p>
          </p:txBody>
        </p:sp>
      </p:grpSp>
      <p:sp>
        <p:nvSpPr>
          <p:cNvPr id="33" name="TextBox 31" hidden="0"/>
          <p:cNvSpPr>
            <a:spLocks noAdjustHandles="0" noChangeArrowheads="0"/>
          </p:cNvSpPr>
          <p:nvPr isPhoto="0" userDrawn="0"/>
        </p:nvSpPr>
        <p:spPr bwMode="auto">
          <a:xfrm>
            <a:off x="14727152" y="5858511"/>
            <a:ext cx="2078393" cy="4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9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Comic Sans MS"/>
              </a:rPr>
              <a:t>ИНЖЕНЕРЫ</a:t>
            </a:r>
            <a:endParaRPr/>
          </a:p>
        </p:txBody>
      </p:sp>
      <p:sp>
        <p:nvSpPr>
          <p:cNvPr id="34" name="TextBox 32" hidden="0"/>
          <p:cNvSpPr>
            <a:spLocks noAdjustHandles="0" noChangeArrowheads="0"/>
          </p:cNvSpPr>
          <p:nvPr isPhoto="0" userDrawn="0"/>
        </p:nvSpPr>
        <p:spPr bwMode="auto">
          <a:xfrm>
            <a:off x="14697260" y="6336166"/>
            <a:ext cx="2552614" cy="83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4"/>
              </a:lnSpc>
              <a:defRPr/>
            </a:pPr>
            <a:r>
              <a:rPr lang="en-US" sz="1700" spc="16">
                <a:solidFill>
                  <a:srgbClr val="FFFFFF"/>
                </a:solidFill>
                <a:latin typeface="Montserrat"/>
              </a:rPr>
              <a:t>сфера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архитектуры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конструирования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 и 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инженерных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1700" spc="16">
                <a:solidFill>
                  <a:srgbClr val="FFFFFF"/>
                </a:solidFill>
                <a:latin typeface="Montserrat"/>
              </a:rPr>
              <a:t>систем</a:t>
            </a:r>
            <a:endParaRPr lang="en-US" sz="1700" spc="16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35" name="TextBox 33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sp>
        <p:nvSpPr>
          <p:cNvPr id="36" name="TextBox 34" hidden="0"/>
          <p:cNvSpPr>
            <a:spLocks noAdjustHandles="0" noChangeArrowheads="0"/>
          </p:cNvSpPr>
          <p:nvPr isPhoto="0" userDrawn="0"/>
        </p:nvSpPr>
        <p:spPr bwMode="auto">
          <a:xfrm>
            <a:off x="5394614" y="733211"/>
            <a:ext cx="1178998" cy="1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defRPr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лагерь</a:t>
            </a:r>
            <a:endParaRPr/>
          </a:p>
        </p:txBody>
      </p:sp>
      <p:sp>
        <p:nvSpPr>
          <p:cNvPr id="37" name="AutoShape 35" hidden="0"/>
          <p:cNvSpPr/>
          <p:nvPr isPhoto="0" userDrawn="0"/>
        </p:nvSpPr>
        <p:spPr bwMode="auto">
          <a:xfrm rot="-10800000">
            <a:off x="11624061" y="5906136"/>
            <a:ext cx="9025" cy="211459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8" name="Group 36" hidden="0"/>
          <p:cNvGrpSpPr/>
          <p:nvPr isPhoto="0" userDrawn="0"/>
        </p:nvGrpSpPr>
        <p:grpSpPr bwMode="auto">
          <a:xfrm>
            <a:off x="11813731" y="5870417"/>
            <a:ext cx="2913421" cy="1614538"/>
            <a:chOff x="-213643" y="-47625"/>
            <a:chExt cx="3884561" cy="2152717"/>
          </a:xfrm>
        </p:grpSpPr>
        <p:sp>
          <p:nvSpPr>
            <p:cNvPr id="39" name="TextBox 37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-213643" y="-47625"/>
              <a:ext cx="3884561" cy="49620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  <a:defRPr/>
              </a:pPr>
              <a:r>
                <a:rPr lang="en-US" sz="2000" b="1">
                  <a:solidFill>
                    <a:srgbClr val="FFFFFF"/>
                  </a:solidFill>
                  <a:latin typeface="Comic Sans MS"/>
                </a:rPr>
                <a:t>ПРОЕКТИРОВЩИКИ</a:t>
              </a:r>
              <a:endParaRPr/>
            </a:p>
          </p:txBody>
        </p:sp>
        <p:sp>
          <p:nvSpPr>
            <p:cNvPr id="40" name="TextBox 3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-155131" y="630618"/>
              <a:ext cx="3403485" cy="147447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4"/>
                </a:lnSpc>
                <a:defRPr/>
              </a:pP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сфера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социального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проектирования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и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трансформации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среды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вокруг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себя</a:t>
              </a:r>
              <a:r>
                <a:rPr lang="en-US" sz="1700" spc="16">
                  <a:solidFill>
                    <a:srgbClr val="FFFFFF"/>
                  </a:solidFill>
                  <a:latin typeface="Montserrat"/>
                </a:rPr>
                <a:t> </a:t>
              </a:r>
              <a:endParaRPr/>
            </a:p>
          </p:txBody>
        </p:sp>
      </p:grpSp>
      <p:grpSp>
        <p:nvGrpSpPr>
          <p:cNvPr id="41" name="Group 39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42" name="Group 40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43" name="Freeform 41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44" name="TextBox 42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05</a:t>
              </a:r>
              <a:endParaRPr/>
            </a:p>
          </p:txBody>
        </p:sp>
      </p:grpSp>
      <p:pic>
        <p:nvPicPr>
          <p:cNvPr id="45" name="Picture 4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46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3A525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577314" y="1065163"/>
            <a:ext cx="8566686" cy="8566686"/>
            <a:chOff x="0" y="0"/>
            <a:chExt cx="11422248" cy="11422248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</p:grpSp>
      <p:pic>
        <p:nvPicPr>
          <p:cNvPr id="9" name="Picture 7" hidden="0"/>
          <p:cNvPicPr>
            <a:picLocks noChangeAspect="1"/>
          </p:cNvPicPr>
          <p:nvPr isPhoto="0" userDrawn="0"/>
        </p:nvPicPr>
        <p:blipFill>
          <a:blip r:embed="rId2">
            <a:alphaModFix amt="30000"/>
          </a:blip>
          <a:stretch/>
        </p:blipFill>
        <p:spPr bwMode="auto">
          <a:xfrm rot="1398259">
            <a:off x="1216959" y="-532201"/>
            <a:ext cx="1637940" cy="1289505"/>
          </a:xfrm>
          <a:prstGeom prst="rect">
            <a:avLst/>
          </a:prstGeom>
        </p:spPr>
      </p:pic>
      <p:pic>
        <p:nvPicPr>
          <p:cNvPr id="10" name="Picture 8" hidden="0"/>
          <p:cNvPicPr>
            <a:picLocks noChangeAspect="1"/>
          </p:cNvPicPr>
          <p:nvPr isPhoto="0" userDrawn="0"/>
        </p:nvPicPr>
        <p:blipFill>
          <a:blip r:embed="rId3">
            <a:alphaModFix amt="30000"/>
          </a:blip>
          <a:stretch/>
        </p:blipFill>
        <p:spPr bwMode="auto">
          <a:xfrm rot="-1288588">
            <a:off x="9448233" y="2846809"/>
            <a:ext cx="1181173" cy="1561647"/>
          </a:xfrm>
          <a:prstGeom prst="rect">
            <a:avLst/>
          </a:prstGeom>
        </p:spPr>
      </p:pic>
      <p:pic>
        <p:nvPicPr>
          <p:cNvPr id="11" name="Picture 9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7420000" y="471189"/>
            <a:ext cx="815228" cy="821200"/>
          </a:xfrm>
          <a:prstGeom prst="rect">
            <a:avLst/>
          </a:prstGeom>
        </p:spPr>
      </p:pic>
      <p:pic>
        <p:nvPicPr>
          <p:cNvPr id="12" name="Picture 10" hidden="0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-407614" y="2927013"/>
            <a:ext cx="815228" cy="821200"/>
          </a:xfrm>
          <a:prstGeom prst="rect">
            <a:avLst/>
          </a:prstGeom>
        </p:spPr>
      </p:pic>
      <p:pic>
        <p:nvPicPr>
          <p:cNvPr id="13" name="Picture 11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834118" y="1233706"/>
            <a:ext cx="4053078" cy="8229600"/>
          </a:xfrm>
          <a:prstGeom prst="rect">
            <a:avLst/>
          </a:prstGeom>
        </p:spPr>
      </p:pic>
      <p:sp>
        <p:nvSpPr>
          <p:cNvPr id="14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9203365" y="1735484"/>
            <a:ext cx="8123851" cy="106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Comic Sans MS"/>
              </a:rPr>
              <a:t>МЕДИЙЩИКИ</a:t>
            </a:r>
            <a:endParaRPr/>
          </a:p>
        </p:txBody>
      </p:sp>
      <p:sp>
        <p:nvSpPr>
          <p:cNvPr id="15" name="TextBox 13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0874275" y="3061218"/>
            <a:ext cx="7369888" cy="570802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Montserrat"/>
              </a:rPr>
              <a:t>· История журналистики и медиа-производства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Классическая и современная журналистика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Основы деятельности журналиста/контентмейкера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Публичные выступления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Психология цвета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Коммерциализация деятельности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Стили письма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Основы репортажных заметок</a:t>
            </a:r>
            <a:endParaRPr/>
          </a:p>
          <a:p>
            <a:pPr>
              <a:lnSpc>
                <a:spcPts val="4514"/>
              </a:lnSpc>
              <a:defRPr/>
            </a:pPr>
            <a:r>
              <a:rPr lang="en-US" sz="2650">
                <a:solidFill>
                  <a:srgbClr val="FFFFFF"/>
                </a:solidFill>
                <a:latin typeface="Arimo"/>
              </a:rPr>
              <a:t>· Подготовка сценариев</a:t>
            </a:r>
            <a:endParaRPr/>
          </a:p>
          <a:p>
            <a:pPr>
              <a:lnSpc>
                <a:spcPts val="4514"/>
              </a:lnSpc>
              <a:defRPr/>
            </a:pPr>
            <a:endParaRPr lang="en-US" sz="265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6" name="TextBox 14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grpSp>
        <p:nvGrpSpPr>
          <p:cNvPr id="17" name="Group 15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18" name="Group 16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19" name="Freeform 17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20" name="TextBox 1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06</a:t>
              </a:r>
              <a:endParaRPr/>
            </a:p>
          </p:txBody>
        </p:sp>
      </p:grpSp>
      <p:pic>
        <p:nvPicPr>
          <p:cNvPr id="21" name="Picture 1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22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show="1" showMasterPhAnim="0">
  <p:cSld name="">
    <p:bg>
      <p:bgPr shadeToTitle="0">
        <a:solidFill>
          <a:srgbClr val="AA4277"/>
        </a:solidFill>
      </p:bgPr>
    </p:bg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hidden="0" id="4" name="Group 2"/>
          <p:cNvGrpSpPr/>
          <p:nvPr isPhoto="0" userDrawn="0"/>
        </p:nvGrpSpPr>
        <p:grpSpPr bwMode="auto">
          <a:xfrm>
            <a:off x="8739444" y="1065163"/>
            <a:ext cx="8566686" cy="8566686"/>
            <a:chOff x="0" y="0"/>
            <a:chExt cx="11422248" cy="11422248"/>
          </a:xfrm>
        </p:grpSpPr>
        <p:grpSp>
          <p:nvGrpSpPr>
            <p:cNvPr hidden="0" id="5" name="Group 3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hidden="0" id="6" name="Freeform 4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hidden="0" id="7" name="Group 5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hidden="0" id="8" name="Freeform 6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hidden="0" id="9" name="Picture 7"/>
          <p:cNvPicPr>
            <a:picLocks noChangeAspect="1"/>
          </p:cNvPicPr>
          <p:nvPr isPhoto="0" userDrawn="0"/>
        </p:nvPicPr>
        <p:blipFill>
          <a:blip r:embed="rId2"/>
          <a:srcRect b="23"/>
          <a:stretch/>
        </p:blipFill>
        <p:spPr bwMode="auto">
          <a:xfrm>
            <a:off x="9480606" y="1845979"/>
            <a:ext cx="6841065" cy="7005054"/>
          </a:xfrm>
          <a:prstGeom prst="rect">
            <a:avLst/>
          </a:prstGeom>
        </p:spPr>
      </p:pic>
      <p:grpSp>
        <p:nvGrpSpPr>
          <p:cNvPr hidden="0" id="10" name="Group 8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hidden="0" id="11" name="Group 9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hidden="0" id="12" name="Freeform 1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hidden="0" id="13" name="TextBox 11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pc="70" sz="1400">
                  <a:solidFill>
                    <a:srgbClr val="FFFFFF"/>
                  </a:solidFill>
                  <a:latin typeface="Montserrat Semi-Bold Bold"/>
                </a:rPr>
                <a:t>07</a:t>
              </a:r>
              <a:endParaRPr/>
            </a:p>
          </p:txBody>
        </p:sp>
      </p:grpSp>
      <p:grpSp>
        <p:nvGrpSpPr>
          <p:cNvPr hidden="0" id="14" name="Group 12"/>
          <p:cNvGrpSpPr/>
          <p:nvPr isPhoto="0" userDrawn="0"/>
        </p:nvGrpSpPr>
        <p:grpSpPr bwMode="auto">
          <a:xfrm>
            <a:off x="1028699" y="1945990"/>
            <a:ext cx="8115300" cy="7831141"/>
            <a:chOff x="0" y="0"/>
            <a:chExt cx="8115300" cy="7831141"/>
          </a:xfrm>
        </p:grpSpPr>
        <p:sp>
          <p:nvSpPr>
            <p:cNvPr hidden="0" id="15" name="TextBox 13"/>
            <p:cNvSpPr>
              <a:spLocks noAdjustHandles="0" noChangeArrowheads="0"/>
            </p:cNvSpPr>
            <p:nvPr isPhoto="0" userDrawn="0"/>
          </p:nvSpPr>
          <p:spPr bwMode="auto">
            <a:xfrm>
              <a:off x="0" y="0"/>
              <a:ext cx="8115300" cy="808682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299"/>
                </a:lnSpc>
                <a:defRPr/>
              </a:pPr>
              <a:r>
                <a:rPr b="1" lang="en-US" sz="6300">
                  <a:solidFill>
                    <a:srgbClr val="FFFFFF"/>
                  </a:solidFill>
                  <a:latin typeface="Comic Sans MS"/>
                </a:rPr>
                <a:t>ИВЕНТЩИКИ</a:t>
              </a:r>
              <a:endParaRPr/>
            </a:p>
          </p:txBody>
        </p:sp>
        <p:sp>
          <p:nvSpPr>
            <p:cNvPr hidden="0" id="16" name="TextBox 14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0" y="918541"/>
              <a:ext cx="8115300" cy="6912599"/>
            </a:xfrm>
            <a:prstGeom prst="rect">
              <a:avLst/>
            </a:prstGeom>
            <a:grpFill/>
          </p:spPr>
          <p:txBody>
            <a:bodyPr anchor="t" bIns="0" lIns="0" rIns="0" rtlCol="0" tIns="0">
              <a:noAutofit/>
            </a:bodyPr>
            <a:lstStyle/>
            <a:p>
              <a:pPr>
                <a:lnSpc>
                  <a:spcPts val="4836"/>
                </a:lnSpc>
                <a:defRPr/>
              </a:pPr>
              <a:r>
                <a:rPr lang="en-US" spc="26" sz="2600">
                  <a:solidFill>
                    <a:srgbClr val="FFFFFF"/>
                  </a:solidFill>
                  <a:latin typeface="Montserrat"/>
                </a:rPr>
                <a:t>· Тайм-менеджмент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Ораторское мастерство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Вербальная и невербальная коммуникация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Работа в команде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Лидерство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Борьба с эмоциональным выгоранием 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Стрессоустойчивость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Основы педагогики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Эмоциональный интеллект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Командообразование</a:t>
              </a:r>
              <a:endParaRPr/>
            </a:p>
            <a:p>
              <a:pPr>
                <a:lnSpc>
                  <a:spcPts val="4836"/>
                </a:lnSpc>
                <a:defRPr/>
              </a:pPr>
              <a:r>
                <a:rPr lang="en-US" spc="5" sz="2600">
                  <a:solidFill>
                    <a:srgbClr val="FFFFFF"/>
                  </a:solidFill>
                  <a:latin typeface="Arimo"/>
                </a:rPr>
                <a:t>· Вожатское мастерство</a:t>
              </a:r>
              <a:endParaRPr/>
            </a:p>
          </p:txBody>
        </p:sp>
      </p:grpSp>
      <p:sp>
        <p:nvSpPr>
          <p:cNvPr hidden="0" id="17" name="TextBox 15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pc="70" sz="140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pic>
        <p:nvPicPr>
          <p:cNvPr hidden="0" id="18" name="Picture 16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hidden="0" id="19" name="Picture 7"/>
          <p:cNvPicPr>
            <a:picLocks noChangeAspect="1"/>
          </p:cNvPicPr>
          <p:nvPr isPhoto="0" userDrawn="0"/>
        </p:nvPicPr>
        <p:blipFill>
          <a:blip r:embed="rId2"/>
          <a:srcRect b="23"/>
          <a:stretch/>
        </p:blipFill>
        <p:spPr bwMode="auto">
          <a:xfrm>
            <a:off x="9480605" y="1845978"/>
            <a:ext cx="6841064" cy="7005053"/>
          </a:xfrm>
          <a:prstGeom prst="rect">
            <a:avLst/>
          </a:prstGeom>
        </p:spPr>
      </p:pic>
      <p:pic>
        <p:nvPicPr>
          <p:cNvPr hidden="0" id="20" name="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1" p14:dur="2000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8037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" hidden="0"/>
          <p:cNvGrpSpPr/>
          <p:nvPr isPhoto="0" userDrawn="0"/>
        </p:nvGrpSpPr>
        <p:grpSpPr bwMode="auto">
          <a:xfrm>
            <a:off x="1237924" y="1812986"/>
            <a:ext cx="7071040" cy="7071040"/>
            <a:chOff x="0" y="0"/>
            <a:chExt cx="9428054" cy="9428054"/>
          </a:xfrm>
        </p:grpSpPr>
        <p:grpSp>
          <p:nvGrpSpPr>
            <p:cNvPr id="5" name="Group 3" hidden="0"/>
            <p:cNvGrpSpPr/>
            <p:nvPr isPhoto="0" userDrawn="0"/>
          </p:nvGrpSpPr>
          <p:grpSpPr bwMode="auto">
            <a:xfrm>
              <a:off x="0" y="0"/>
              <a:ext cx="9428054" cy="9428054"/>
              <a:chOff x="0" y="0"/>
              <a:chExt cx="6350000" cy="6350000"/>
            </a:xfrm>
          </p:grpSpPr>
          <p:sp>
            <p:nvSpPr>
              <p:cNvPr id="6" name="Freeform 4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id="7" name="Group 5" hidden="0"/>
            <p:cNvGrpSpPr/>
            <p:nvPr isPhoto="0" userDrawn="0"/>
          </p:nvGrpSpPr>
          <p:grpSpPr bwMode="auto">
            <a:xfrm>
              <a:off x="766510" y="750431"/>
              <a:ext cx="7895032" cy="7895032"/>
              <a:chOff x="0" y="0"/>
              <a:chExt cx="6350000" cy="6350000"/>
            </a:xfrm>
          </p:grpSpPr>
          <p:sp>
            <p:nvSpPr>
              <p:cNvPr id="8" name="Freeform 6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grpSp>
        <p:nvGrpSpPr>
          <p:cNvPr id="9" name="Group 7" hidden="0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id="10" name="Group 8" hidden="0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id="11" name="Freeform 9" hidden="0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id="12" name="TextBox 1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z="1400" spc="70">
                  <a:solidFill>
                    <a:srgbClr val="FFFFFF"/>
                  </a:solidFill>
                  <a:latin typeface="Montserrat Semi-Bold Bold"/>
                </a:rPr>
                <a:t>08</a:t>
              </a:r>
              <a:endParaRPr/>
            </a:p>
          </p:txBody>
        </p:sp>
      </p:grpSp>
      <p:pic>
        <p:nvPicPr>
          <p:cNvPr id="13" name="Picture 11" hidden="0"/>
          <p:cNvPicPr>
            <a:picLocks noChangeAspect="1"/>
          </p:cNvPicPr>
          <p:nvPr isPhoto="0" userDrawn="0"/>
        </p:nvPicPr>
        <p:blipFill>
          <a:blip r:embed="rId2"/>
          <a:srcRect l="1799" t="0" r="1799" b="0"/>
          <a:stretch/>
        </p:blipFill>
        <p:spPr bwMode="auto">
          <a:xfrm>
            <a:off x="627024" y="1374620"/>
            <a:ext cx="7846637" cy="7671614"/>
          </a:xfrm>
          <a:prstGeom prst="rect">
            <a:avLst/>
          </a:prstGeom>
        </p:spPr>
      </p:pic>
      <p:grpSp>
        <p:nvGrpSpPr>
          <p:cNvPr id="14" name="Group 12" hidden="0"/>
          <p:cNvGrpSpPr/>
          <p:nvPr isPhoto="0" userDrawn="0"/>
        </p:nvGrpSpPr>
        <p:grpSpPr bwMode="auto">
          <a:xfrm>
            <a:off x="9144000" y="2326981"/>
            <a:ext cx="7565582" cy="7250242"/>
            <a:chOff x="0" y="0"/>
            <a:chExt cx="10087443" cy="9666990"/>
          </a:xfrm>
        </p:grpSpPr>
        <p:sp>
          <p:nvSpPr>
            <p:cNvPr id="15" name="TextBox 13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-114300"/>
              <a:ext cx="10087443" cy="13868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19"/>
                </a:lnSpc>
                <a:defRPr/>
              </a:pPr>
              <a:r>
                <a:rPr lang="en-US" sz="6300" b="1">
                  <a:solidFill>
                    <a:srgbClr val="FFFFFF"/>
                  </a:solidFill>
                  <a:latin typeface="Comic Sans MS"/>
                </a:rPr>
                <a:t>ИССЛЕДОВАТЕЛИ</a:t>
              </a:r>
              <a:endParaRPr/>
            </a:p>
          </p:txBody>
        </p:sp>
        <p:sp>
          <p:nvSpPr>
            <p:cNvPr id="16" name="TextBox 1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1430532"/>
              <a:ext cx="9054510" cy="823645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2"/>
                </a:lnSpc>
                <a:defRPr/>
              </a:pPr>
              <a:r>
                <a:rPr lang="en-US" sz="2600" spc="26">
                  <a:solidFill>
                    <a:srgbClr val="FFFFFF"/>
                  </a:solidFill>
                  <a:latin typeface="Montserrat"/>
                </a:rPr>
                <a:t>· Проведение своего исследования от гипотезы до анализа результатов</a:t>
              </a:r>
              <a:endParaRPr/>
            </a:p>
            <a:p>
              <a:pPr>
                <a:lnSpc>
                  <a:spcPts val="4992"/>
                </a:lnSpc>
                <a:defRPr/>
              </a:pPr>
              <a:r>
                <a:rPr lang="en-US" sz="2600" spc="5">
                  <a:solidFill>
                    <a:srgbClr val="FFFFFF"/>
                  </a:solidFill>
                  <a:latin typeface="Arimo"/>
                </a:rPr>
                <a:t>· Основы социологии, логики и статистики</a:t>
              </a:r>
              <a:endParaRPr/>
            </a:p>
            <a:p>
              <a:pPr>
                <a:lnSpc>
                  <a:spcPts val="4992"/>
                </a:lnSpc>
                <a:defRPr/>
              </a:pPr>
              <a:r>
                <a:rPr lang="en-US" sz="2600" spc="5">
                  <a:solidFill>
                    <a:srgbClr val="FFFFFF"/>
                  </a:solidFill>
                  <a:latin typeface="Arimo"/>
                </a:rPr>
                <a:t>· Все о современной науке</a:t>
              </a:r>
              <a:endParaRPr/>
            </a:p>
            <a:p>
              <a:pPr>
                <a:lnSpc>
                  <a:spcPts val="4992"/>
                </a:lnSpc>
                <a:defRPr/>
              </a:pPr>
              <a:r>
                <a:rPr lang="en-US" sz="2600" spc="5">
                  <a:solidFill>
                    <a:srgbClr val="FFFFFF"/>
                  </a:solidFill>
                  <a:latin typeface="Arimo"/>
                </a:rPr>
                <a:t>· Как представлять научное исследование</a:t>
              </a:r>
              <a:endParaRPr/>
            </a:p>
            <a:p>
              <a:pPr>
                <a:lnSpc>
                  <a:spcPts val="4992"/>
                </a:lnSpc>
                <a:defRPr/>
              </a:pPr>
              <a:r>
                <a:rPr lang="en-US" sz="2600" spc="5">
                  <a:solidFill>
                    <a:srgbClr val="FFFFFF"/>
                  </a:solidFill>
                  <a:latin typeface="Arimo"/>
                </a:rPr>
                <a:t>· Академическое письмо</a:t>
              </a:r>
              <a:endParaRPr/>
            </a:p>
            <a:p>
              <a:pPr>
                <a:lnSpc>
                  <a:spcPts val="4992"/>
                </a:lnSpc>
                <a:defRPr/>
              </a:pPr>
              <a:r>
                <a:rPr lang="en-US" sz="2600" spc="5">
                  <a:solidFill>
                    <a:srgbClr val="FFFFFF"/>
                  </a:solidFill>
                  <a:latin typeface="Arimo"/>
                </a:rPr>
                <a:t>· Дебаты и публичные выступления</a:t>
              </a:r>
              <a:endParaRPr/>
            </a:p>
            <a:p>
              <a:pPr>
                <a:lnSpc>
                  <a:spcPts val="4992"/>
                </a:lnSpc>
                <a:defRPr/>
              </a:pPr>
              <a:endParaRPr lang="en-US" sz="2600" spc="5">
                <a:solidFill>
                  <a:srgbClr val="FFFFFF"/>
                </a:solidFill>
                <a:latin typeface="Arimo"/>
              </a:endParaRPr>
            </a:p>
          </p:txBody>
        </p:sp>
      </p:grpSp>
      <p:sp>
        <p:nvSpPr>
          <p:cNvPr id="17" name="TextBox 15" hidden="0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400" spc="7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pic>
        <p:nvPicPr>
          <p:cNvPr id="18" name="Picture 1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id="1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show="1" showMasterPhAnim="0">
  <p:cSld name="">
    <p:bg>
      <p:bgPr shadeToTitle="0">
        <a:solidFill>
          <a:srgbClr val="2D8B9F"/>
        </a:solidFill>
      </p:bgPr>
    </p:bg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hidden="0" id="4" name="Group 2"/>
          <p:cNvGrpSpPr/>
          <p:nvPr isPhoto="0" userDrawn="0"/>
        </p:nvGrpSpPr>
        <p:grpSpPr bwMode="auto">
          <a:xfrm>
            <a:off x="577314" y="1065163"/>
            <a:ext cx="8566686" cy="8566686"/>
            <a:chOff x="0" y="0"/>
            <a:chExt cx="11422248" cy="11422248"/>
          </a:xfrm>
        </p:grpSpPr>
        <p:grpSp>
          <p:nvGrpSpPr>
            <p:cNvPr hidden="0" id="5" name="Group 3"/>
            <p:cNvGrpSpPr/>
            <p:nvPr isPhoto="0" userDrawn="0"/>
          </p:nvGrpSpPr>
          <p:grpSpPr bwMode="auto">
            <a:xfrm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hidden="0" id="6" name="Freeform 4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  <p:grpSp>
          <p:nvGrpSpPr>
            <p:cNvPr hidden="0" id="7" name="Group 5"/>
            <p:cNvGrpSpPr/>
            <p:nvPr isPhoto="0" userDrawn="0"/>
          </p:nvGrpSpPr>
          <p:grpSpPr bwMode="auto">
            <a:xfrm>
              <a:off x="928641" y="909160"/>
              <a:ext cx="9564965" cy="9564965"/>
              <a:chOff x="0" y="0"/>
              <a:chExt cx="6350000" cy="6350000"/>
            </a:xfrm>
          </p:grpSpPr>
          <p:sp>
            <p:nvSpPr>
              <p:cNvPr hidden="0" id="8" name="Freeform 6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</p:grpSp>
      <p:pic>
        <p:nvPicPr>
          <p:cNvPr hidden="0" id="9" name="Picture 7"/>
          <p:cNvPicPr>
            <a:picLocks noChangeAspect="1"/>
          </p:cNvPicPr>
          <p:nvPr isPhoto="0" userDrawn="0"/>
        </p:nvPicPr>
        <p:blipFill>
          <a:blip r:embed="rId2"/>
          <a:srcRect b="-35" r="-14"/>
          <a:stretch/>
        </p:blipFill>
        <p:spPr bwMode="auto">
          <a:xfrm>
            <a:off x="1087042" y="1898514"/>
            <a:ext cx="8056958" cy="6899984"/>
          </a:xfrm>
          <a:prstGeom prst="rect">
            <a:avLst/>
          </a:prstGeom>
        </p:spPr>
      </p:pic>
      <p:sp>
        <p:nvSpPr>
          <p:cNvPr hidden="0" id="10" name="TextBox 8"/>
          <p:cNvSpPr>
            <a:spLocks noAdjustHandles="0" noChangeArrowheads="0"/>
          </p:cNvSpPr>
          <p:nvPr isPhoto="0" userDrawn="0"/>
        </p:nvSpPr>
        <p:spPr bwMode="auto">
          <a:xfrm>
            <a:off x="9745890" y="2064323"/>
            <a:ext cx="7152815" cy="109231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9009"/>
              </a:lnSpc>
              <a:defRPr/>
            </a:pPr>
            <a:r>
              <a:rPr b="1" lang="en-US" sz="6300">
                <a:solidFill>
                  <a:srgbClr val="FFFFFF"/>
                </a:solidFill>
                <a:latin typeface="Comic Sans MS"/>
              </a:rPr>
              <a:t>IT-ИШНИКИ</a:t>
            </a:r>
            <a:r>
              <a:rPr lang="en-US" sz="6300">
                <a:solidFill>
                  <a:srgbClr val="FFFFFF"/>
                </a:solidFill>
                <a:latin typeface="Efour Digital Pro Bold"/>
              </a:rPr>
              <a:t> </a:t>
            </a:r>
            <a:endParaRPr/>
          </a:p>
        </p:txBody>
      </p:sp>
      <p:sp>
        <p:nvSpPr>
          <p:cNvPr hidden="0" id="11" name="TextBox 9"/>
          <p:cNvSpPr>
            <a:spLocks noAdjustHandles="0" noChangeArrowheads="0"/>
          </p:cNvSpPr>
          <p:nvPr isPhoto="0" userDrawn="0"/>
        </p:nvSpPr>
        <p:spPr bwMode="auto">
          <a:xfrm>
            <a:off x="9745890" y="3148408"/>
            <a:ext cx="7152815" cy="443101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Montserrat"/>
              </a:rPr>
              <a:t>· Основы проектной деятельности</a:t>
            </a:r>
            <a:endParaRPr/>
          </a:p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Arimo"/>
              </a:rPr>
              <a:t>· Тайм-менеджмент</a:t>
            </a:r>
            <a:endParaRPr/>
          </a:p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Arimo"/>
              </a:rPr>
              <a:t>· Работа в команде</a:t>
            </a:r>
            <a:endParaRPr/>
          </a:p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Arimo"/>
              </a:rPr>
              <a:t>· Личная и командная ответственность </a:t>
            </a:r>
            <a:endParaRPr/>
          </a:p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Arimo"/>
              </a:rPr>
              <a:t>· Грантовые конкурсы</a:t>
            </a:r>
            <a:endParaRPr/>
          </a:p>
          <a:p>
            <a:pPr>
              <a:lnSpc>
                <a:spcPts val="5973"/>
              </a:lnSpc>
              <a:defRPr/>
            </a:pPr>
            <a:r>
              <a:rPr lang="en-US" sz="2750">
                <a:solidFill>
                  <a:srgbClr val="FFFFFF"/>
                </a:solidFill>
                <a:latin typeface="Arimo"/>
              </a:rPr>
              <a:t>· Публичные выступления</a:t>
            </a:r>
            <a:endParaRPr/>
          </a:p>
        </p:txBody>
      </p:sp>
      <p:pic>
        <p:nvPicPr>
          <p:cNvPr hidden="0" id="12" name="Picture 10"/>
          <p:cNvPicPr>
            <a:picLocks noChangeAspect="1"/>
          </p:cNvPicPr>
          <p:nvPr isPhoto="0" userDrawn="0"/>
        </p:nvPicPr>
        <p:blipFill>
          <a:blip r:embed="rId3">
            <a:alphaModFix amt="30000"/>
          </a:blip>
          <a:stretch/>
        </p:blipFill>
        <p:spPr bwMode="auto">
          <a:xfrm rot="1398259">
            <a:off x="1216959" y="-532201"/>
            <a:ext cx="1637940" cy="1289505"/>
          </a:xfrm>
          <a:prstGeom prst="rect">
            <a:avLst/>
          </a:prstGeom>
        </p:spPr>
      </p:pic>
      <p:pic>
        <p:nvPicPr>
          <p:cNvPr hidden="0" id="13" name="Picture 11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7420000" y="471189"/>
            <a:ext cx="815228" cy="821200"/>
          </a:xfrm>
          <a:prstGeom prst="rect">
            <a:avLst/>
          </a:prstGeom>
        </p:spPr>
      </p:pic>
      <p:pic>
        <p:nvPicPr>
          <p:cNvPr hidden="0" id="14" name="Picture 12"/>
          <p:cNvPicPr>
            <a:picLocks noChangeAspect="1"/>
          </p:cNvPicPr>
          <p:nvPr isPhoto="0" userDrawn="0"/>
        </p:nvPicPr>
        <p:blipFill>
          <a:blip r:embed="rId4">
            <a:alphaModFix amt="30000"/>
          </a:blip>
          <a:stretch/>
        </p:blipFill>
        <p:spPr bwMode="auto">
          <a:xfrm>
            <a:off x="-407614" y="2927013"/>
            <a:ext cx="815228" cy="821200"/>
          </a:xfrm>
          <a:prstGeom prst="rect">
            <a:avLst/>
          </a:prstGeom>
        </p:spPr>
      </p:pic>
      <p:sp>
        <p:nvSpPr>
          <p:cNvPr hidden="0" id="15" name="TextBox 13"/>
          <p:cNvSpPr>
            <a:spLocks noAdjustHandles="0" noChangeArrowheads="0"/>
          </p:cNvSpPr>
          <p:nvPr isPhoto="0" userDrawn="0"/>
        </p:nvSpPr>
        <p:spPr bwMode="auto">
          <a:xfrm>
            <a:off x="627024" y="722813"/>
            <a:ext cx="1909027" cy="18822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pc="70" sz="1400">
                <a:solidFill>
                  <a:srgbClr val="FFFFFF"/>
                </a:solidFill>
                <a:latin typeface="Montserrat Semi-Bold Bold"/>
              </a:rPr>
              <a:t>REALLY SKILLS</a:t>
            </a:r>
            <a:endParaRPr/>
          </a:p>
        </p:txBody>
      </p:sp>
      <p:grpSp>
        <p:nvGrpSpPr>
          <p:cNvPr hidden="0" id="16" name="Group 14"/>
          <p:cNvGrpSpPr/>
          <p:nvPr isPhoto="0" userDrawn="0"/>
        </p:nvGrpSpPr>
        <p:grpSpPr bwMode="auto">
          <a:xfrm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hidden="0" id="17" name="Group 15"/>
            <p:cNvGrpSpPr/>
            <p:nvPr isPhoto="0" userDrawn="0"/>
          </p:nvGrpSpPr>
          <p:grpSpPr bwMode="auto">
            <a:xfrm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hidden="0" id="18" name="Freeform 16"/>
              <p:cNvSpPr/>
              <p:nvPr isPhoto="0" userDrawn="0"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b="b" l="l" r="r" t="t"/>
                <a:pathLst>
                  <a:path extrusionOk="0" fill="norm" h="6350000" stroke="1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hidden="0" id="19" name="TextBox 17"/>
            <p:cNvSpPr>
              <a:spLocks noAdjustHandles="0" noChangeArrowheads="0"/>
            </p:cNvSpPr>
            <p:nvPr isPhoto="0" userDrawn="0"/>
          </p:nvSpPr>
          <p:spPr bwMode="auto">
            <a:xfrm>
              <a:off x="0" y="19050"/>
              <a:ext cx="3088833" cy="257318"/>
            </a:xfrm>
            <a:prstGeom prst="rect">
              <a:avLst/>
            </a:prstGeom>
            <a:grpFill/>
          </p:spPr>
          <p:txBody>
            <a:bodyPr anchor="t" bIns="0" lIns="0" rIns="0" rtlCol="0" tIns="0">
              <a:spAutoFit/>
            </a:bodyPr>
            <a:lstStyle/>
            <a:p>
              <a:pPr algn="r">
                <a:lnSpc>
                  <a:spcPts val="1400"/>
                </a:lnSpc>
                <a:defRPr/>
              </a:pPr>
              <a:r>
                <a:rPr lang="en-US" spc="70" sz="1400">
                  <a:solidFill>
                    <a:srgbClr val="FFFFFF"/>
                  </a:solidFill>
                  <a:latin typeface="Montserrat Semi-Bold Bold"/>
                </a:rPr>
                <a:t>09</a:t>
              </a:r>
              <a:endParaRPr/>
            </a:p>
          </p:txBody>
        </p:sp>
      </p:grpSp>
      <p:pic>
        <p:nvPicPr>
          <p:cNvPr hidden="0" id="20" name="Picture 18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5744092" y="182771"/>
            <a:ext cx="1515208" cy="2144210"/>
          </a:xfrm>
          <a:prstGeom prst="rect">
            <a:avLst/>
          </a:prstGeom>
        </p:spPr>
      </p:pic>
      <p:pic>
        <p:nvPicPr>
          <p:cNvPr hidden="0" id="21" name="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1" flipV="0">
            <a:off x="14714312" y="503499"/>
            <a:ext cx="1029778" cy="134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1" p14:dur="2000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Р7-Офис/6.1.0.68</Application>
  <DocSecurity>0</DocSecurity>
  <PresentationFormat>Произвольный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Rially sckill</dc:title>
  <dc:subject/>
  <dc:creator/>
  <cp:keywords/>
  <dc:description/>
  <dc:identifier>DAE69Kd739Y</dc:identifier>
  <dc:language/>
  <cp:lastModifiedBy/>
  <cp:revision>10</cp:revision>
  <dcterms:created xsi:type="dcterms:W3CDTF">2006-08-16T00:00:00Z</dcterms:created>
  <dcterms:modified xsi:type="dcterms:W3CDTF">2022-03-22T13:01:11Z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1827117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